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327" r:id="rId3"/>
    <p:sldId id="338" r:id="rId4"/>
    <p:sldId id="329" r:id="rId5"/>
    <p:sldId id="290" r:id="rId6"/>
    <p:sldId id="342" r:id="rId7"/>
    <p:sldId id="346" r:id="rId8"/>
    <p:sldId id="323" r:id="rId9"/>
    <p:sldId id="344" r:id="rId10"/>
    <p:sldId id="348" r:id="rId11"/>
    <p:sldId id="304" r:id="rId1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660"/>
  </p:normalViewPr>
  <p:slideViewPr>
    <p:cSldViewPr>
      <p:cViewPr varScale="1">
        <p:scale>
          <a:sx n="66" d="100"/>
          <a:sy n="66" d="100"/>
        </p:scale>
        <p:origin x="1296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hvnas05.adi.adies.lan\RSNB$\8.%20CCICP\8.3%20Rapports%20d'activit&#233;%20CCICp\Statistiques\2018\Statistiques%20Demandes%20-%20Issues-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hvnas05.adi.adies.lan\RSNB$\8.%20CCICP\8.3%20Rapports%20d'activit&#233;%20CCICp\Statistiques\2019%20Tous%20Dossier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hvnas05.adi.adies.lan\RSNB$\8.%20CCICP\4.5%20Psychiatrie%20vieillissante\CCICp%20Liste%20des%20situations%20de%20PV%202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hvnas05.adi.adies.lan\RSNB$\8.%20CCICP\8.3%20Rapports%20d'activit&#233;%20CCICp\Statistiques\Statistiques%20Demandes%20-%20Issues-201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hvnas05.adi.adies.lan\RSNB$\8.%20CCICP\8.3%20Rapports%20d'activit&#233;%20CCICp\Statistiques\2019%20PLACES%20ANNONCEES%20-%20PLACES%20ATTRIBUEE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hvnas05.adi.adies.lan\RSNB$\8.%20CCICP\8.3%20Rapports%20d'activit&#233;%20CCICp\Statistiques\Statistiques%20Demandes%20-%20Issues-2019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'[Statistiques Demandes - Issues-2018.xlsx]2018 corrigé bis'!$T$46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'[Statistiques Demandes - Issues-2018.xlsx]2018 corrigé bis'!$R$47:$R$52</c:f>
              <c:strCache>
                <c:ptCount val="6"/>
                <c:pt idx="0">
                  <c:v>Centre</c:v>
                </c:pt>
                <c:pt idx="1">
                  <c:v>Ouest</c:v>
                </c:pt>
                <c:pt idx="2">
                  <c:v>Est</c:v>
                </c:pt>
                <c:pt idx="3">
                  <c:v>Nord</c:v>
                </c:pt>
                <c:pt idx="4">
                  <c:v>Hors canton</c:v>
                </c:pt>
                <c:pt idx="5">
                  <c:v>OEP</c:v>
                </c:pt>
              </c:strCache>
            </c:strRef>
          </c:cat>
          <c:val>
            <c:numRef>
              <c:f>'[Statistiques Demandes - Issues-2018.xlsx]2018 corrigé bis'!$T$47:$T$52</c:f>
              <c:numCache>
                <c:formatCode>General</c:formatCode>
                <c:ptCount val="6"/>
                <c:pt idx="0">
                  <c:v>133</c:v>
                </c:pt>
                <c:pt idx="1">
                  <c:v>41</c:v>
                </c:pt>
                <c:pt idx="2">
                  <c:v>96</c:v>
                </c:pt>
                <c:pt idx="3">
                  <c:v>59</c:v>
                </c:pt>
                <c:pt idx="4">
                  <c:v>7</c:v>
                </c:pt>
              </c:numCache>
            </c:numRef>
          </c:val>
        </c:ser>
        <c:ser>
          <c:idx val="0"/>
          <c:order val="1"/>
          <c:tx>
            <c:strRef>
              <c:f>'[Statistiques Demandes - Issues-2018.xlsx]2018 corrigé bis'!$U$46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'[Statistiques Demandes - Issues-2018.xlsx]2018 corrigé bis'!$R$47:$R$52</c:f>
              <c:strCache>
                <c:ptCount val="6"/>
                <c:pt idx="0">
                  <c:v>Centre</c:v>
                </c:pt>
                <c:pt idx="1">
                  <c:v>Ouest</c:v>
                </c:pt>
                <c:pt idx="2">
                  <c:v>Est</c:v>
                </c:pt>
                <c:pt idx="3">
                  <c:v>Nord</c:v>
                </c:pt>
                <c:pt idx="4">
                  <c:v>Hors canton</c:v>
                </c:pt>
                <c:pt idx="5">
                  <c:v>OEP</c:v>
                </c:pt>
              </c:strCache>
            </c:strRef>
          </c:cat>
          <c:val>
            <c:numRef>
              <c:f>'[Statistiques Demandes - Issues-2018.xlsx]2018 corrigé bis'!$U$47:$U$52</c:f>
              <c:numCache>
                <c:formatCode>General</c:formatCode>
                <c:ptCount val="6"/>
                <c:pt idx="0">
                  <c:v>188</c:v>
                </c:pt>
                <c:pt idx="1">
                  <c:v>81</c:v>
                </c:pt>
                <c:pt idx="2">
                  <c:v>124</c:v>
                </c:pt>
                <c:pt idx="3">
                  <c:v>105</c:v>
                </c:pt>
                <c:pt idx="4">
                  <c:v>12</c:v>
                </c:pt>
              </c:numCache>
            </c:numRef>
          </c:val>
        </c:ser>
        <c:ser>
          <c:idx val="2"/>
          <c:order val="2"/>
          <c:tx>
            <c:strRef>
              <c:f>'[Statistiques Demandes - Issues-2018.xlsx]2018 corrigé bis'!$V$46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'[Statistiques Demandes - Issues-2018.xlsx]2018 corrigé bis'!$R$47:$R$52</c:f>
              <c:strCache>
                <c:ptCount val="6"/>
                <c:pt idx="0">
                  <c:v>Centre</c:v>
                </c:pt>
                <c:pt idx="1">
                  <c:v>Ouest</c:v>
                </c:pt>
                <c:pt idx="2">
                  <c:v>Est</c:v>
                </c:pt>
                <c:pt idx="3">
                  <c:v>Nord</c:v>
                </c:pt>
                <c:pt idx="4">
                  <c:v>Hors canton</c:v>
                </c:pt>
                <c:pt idx="5">
                  <c:v>OEP</c:v>
                </c:pt>
              </c:strCache>
            </c:strRef>
          </c:cat>
          <c:val>
            <c:numRef>
              <c:f>'[Statistiques Demandes - Issues-2018.xlsx]2018 corrigé bis'!$V$47:$V$52</c:f>
              <c:numCache>
                <c:formatCode>General</c:formatCode>
                <c:ptCount val="6"/>
                <c:pt idx="0">
                  <c:v>255</c:v>
                </c:pt>
                <c:pt idx="1">
                  <c:v>103</c:v>
                </c:pt>
                <c:pt idx="2">
                  <c:v>134</c:v>
                </c:pt>
                <c:pt idx="3">
                  <c:v>125</c:v>
                </c:pt>
                <c:pt idx="4">
                  <c:v>5</c:v>
                </c:pt>
                <c:pt idx="5">
                  <c:v>11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1526832"/>
        <c:axId val="301529184"/>
      </c:barChart>
      <c:catAx>
        <c:axId val="3015268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01529184"/>
        <c:crosses val="autoZero"/>
        <c:auto val="1"/>
        <c:lblAlgn val="ctr"/>
        <c:lblOffset val="100"/>
        <c:noMultiLvlLbl val="0"/>
      </c:catAx>
      <c:valAx>
        <c:axId val="301529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01526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187076435951564E-2"/>
          <c:y val="0"/>
          <c:w val="0.97359147594711704"/>
          <c:h val="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Feuil1!$C$24</c:f>
              <c:strCache>
                <c:ptCount val="1"/>
                <c:pt idx="0">
                  <c:v>RSHL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Feuil1!$D$24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1"/>
          <c:order val="1"/>
          <c:tx>
            <c:strRef>
              <c:f>Feuil1!$C$25</c:f>
              <c:strCache>
                <c:ptCount val="1"/>
                <c:pt idx="0">
                  <c:v>RSRL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Feuil1!$D$25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</c:ser>
        <c:ser>
          <c:idx val="2"/>
          <c:order val="2"/>
          <c:tx>
            <c:strRef>
              <c:f>Feuil1!$C$26</c:f>
              <c:strCache>
                <c:ptCount val="1"/>
                <c:pt idx="0">
                  <c:v>RSNB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Feuil1!$D$26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</c:ser>
        <c:ser>
          <c:idx val="3"/>
          <c:order val="3"/>
          <c:tx>
            <c:strRef>
              <c:f>Feuil1!$C$27</c:f>
              <c:strCache>
                <c:ptCount val="1"/>
                <c:pt idx="0">
                  <c:v>RSLC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Feuil1!$D$27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1528400"/>
        <c:axId val="301531144"/>
      </c:barChart>
      <c:catAx>
        <c:axId val="3015284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01531144"/>
        <c:crosses val="autoZero"/>
        <c:auto val="1"/>
        <c:lblAlgn val="ctr"/>
        <c:lblOffset val="100"/>
        <c:noMultiLvlLbl val="0"/>
      </c:catAx>
      <c:valAx>
        <c:axId val="3015311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01528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253832907454727"/>
          <c:y val="9.7464400971722528E-2"/>
          <c:w val="0.2746167092545273"/>
          <c:h val="0.40735041740104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CH"/>
              <a:t>Type d'admission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orientation!$B$16</c:f>
              <c:strCache>
                <c:ptCount val="1"/>
                <c:pt idx="0">
                  <c:v>EMS PV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orientation!$C$16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1"/>
          <c:order val="1"/>
          <c:tx>
            <c:strRef>
              <c:f>orientation!$B$17</c:f>
              <c:strCache>
                <c:ptCount val="1"/>
                <c:pt idx="0">
                  <c:v>EMS PAA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orientation!$C$17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2"/>
          <c:order val="2"/>
          <c:tx>
            <c:strRef>
              <c:f>orientation!$B$18</c:f>
              <c:strCache>
                <c:ptCount val="1"/>
                <c:pt idx="0">
                  <c:v>EMS GER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orientation!$C$18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3"/>
          <c:order val="3"/>
          <c:tx>
            <c:strRef>
              <c:f>orientation!$B$19</c:f>
              <c:strCache>
                <c:ptCount val="1"/>
                <c:pt idx="0">
                  <c:v>EPSM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orientation!$C$19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4"/>
          <c:order val="4"/>
          <c:tx>
            <c:strRef>
              <c:f>orientation!$B$20</c:f>
              <c:strCache>
                <c:ptCount val="1"/>
                <c:pt idx="0">
                  <c:v>Demande retirée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orientation!$C$20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1529968"/>
        <c:axId val="301531536"/>
      </c:barChart>
      <c:catAx>
        <c:axId val="301529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01531536"/>
        <c:crosses val="autoZero"/>
        <c:auto val="1"/>
        <c:lblAlgn val="ctr"/>
        <c:lblOffset val="100"/>
        <c:noMultiLvlLbl val="0"/>
      </c:catAx>
      <c:valAx>
        <c:axId val="301531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01529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964279093366116E-2"/>
          <c:y val="0.11744014141089507"/>
          <c:w val="0.67042336250719603"/>
          <c:h val="0.5409488992447373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'2019'!$C$82</c:f>
              <c:strCache>
                <c:ptCount val="1"/>
                <c:pt idx="0">
                  <c:v>Long séjour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'2019'!$D$82</c:f>
              <c:numCache>
                <c:formatCode>General</c:formatCode>
                <c:ptCount val="1"/>
                <c:pt idx="0">
                  <c:v>298</c:v>
                </c:pt>
              </c:numCache>
            </c:numRef>
          </c:val>
        </c:ser>
        <c:ser>
          <c:idx val="1"/>
          <c:order val="1"/>
          <c:tx>
            <c:strRef>
              <c:f>'2019'!$C$83</c:f>
              <c:strCache>
                <c:ptCount val="1"/>
                <c:pt idx="0">
                  <c:v>Court séjour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'2019'!$D$83</c:f>
              <c:numCache>
                <c:formatCode>General</c:formatCode>
                <c:ptCount val="1"/>
                <c:pt idx="0">
                  <c:v>62</c:v>
                </c:pt>
              </c:numCache>
            </c:numRef>
          </c:val>
        </c:ser>
        <c:ser>
          <c:idx val="2"/>
          <c:order val="2"/>
          <c:tx>
            <c:strRef>
              <c:f>'2019'!$C$84</c:f>
              <c:strCache>
                <c:ptCount val="1"/>
                <c:pt idx="0">
                  <c:v>Appartement supervisé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'2019'!$D$84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04404616"/>
        <c:axId val="304401872"/>
      </c:barChart>
      <c:catAx>
        <c:axId val="3044046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04401872"/>
        <c:crosses val="autoZero"/>
        <c:auto val="1"/>
        <c:lblAlgn val="ctr"/>
        <c:lblOffset val="100"/>
        <c:noMultiLvlLbl val="0"/>
      </c:catAx>
      <c:valAx>
        <c:axId val="3044018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04404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48037215687022"/>
          <c:y val="0.36696287964004498"/>
          <c:w val="0.26989018321862307"/>
          <c:h val="0.551787722963200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78663325724511E-2"/>
          <c:y val="0.12850138524351123"/>
          <c:w val="0.93730277265029438"/>
          <c:h val="0.64399926982811362"/>
        </c:manualLayout>
      </c:layout>
      <c:lineChart>
        <c:grouping val="standard"/>
        <c:varyColors val="0"/>
        <c:ser>
          <c:idx val="0"/>
          <c:order val="0"/>
          <c:tx>
            <c:strRef>
              <c:f>TOTAL!$A$5</c:f>
              <c:strCache>
                <c:ptCount val="1"/>
                <c:pt idx="0">
                  <c:v>Nombre de places annoncées 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TOTAL!$B$4:$M$4</c:f>
              <c:strCache>
                <c:ptCount val="12"/>
                <c:pt idx="0">
                  <c:v>JANVIER</c:v>
                </c:pt>
                <c:pt idx="1">
                  <c:v>FEVRIER</c:v>
                </c:pt>
                <c:pt idx="2">
                  <c:v>MARS</c:v>
                </c:pt>
                <c:pt idx="3">
                  <c:v>AVRIL</c:v>
                </c:pt>
                <c:pt idx="4">
                  <c:v>MAI</c:v>
                </c:pt>
                <c:pt idx="5">
                  <c:v>JUIN</c:v>
                </c:pt>
                <c:pt idx="6">
                  <c:v>JUILLET</c:v>
                </c:pt>
                <c:pt idx="7">
                  <c:v>AOUT</c:v>
                </c:pt>
                <c:pt idx="8">
                  <c:v>SEPTEMBRE</c:v>
                </c:pt>
                <c:pt idx="9">
                  <c:v>OCTOBRE</c:v>
                </c:pt>
                <c:pt idx="10">
                  <c:v>NOVEMBRE</c:v>
                </c:pt>
                <c:pt idx="11">
                  <c:v>DECEMBRE</c:v>
                </c:pt>
              </c:strCache>
            </c:strRef>
          </c:cat>
          <c:val>
            <c:numRef>
              <c:f>TOTAL!$B$5:$M$5</c:f>
              <c:numCache>
                <c:formatCode>General</c:formatCode>
                <c:ptCount val="12"/>
                <c:pt idx="0">
                  <c:v>24</c:v>
                </c:pt>
                <c:pt idx="1">
                  <c:v>30</c:v>
                </c:pt>
                <c:pt idx="2">
                  <c:v>41</c:v>
                </c:pt>
                <c:pt idx="3">
                  <c:v>27</c:v>
                </c:pt>
                <c:pt idx="4">
                  <c:v>24</c:v>
                </c:pt>
                <c:pt idx="5">
                  <c:v>28</c:v>
                </c:pt>
                <c:pt idx="6">
                  <c:v>23</c:v>
                </c:pt>
                <c:pt idx="7">
                  <c:v>24</c:v>
                </c:pt>
                <c:pt idx="8">
                  <c:v>30</c:v>
                </c:pt>
                <c:pt idx="9">
                  <c:v>30</c:v>
                </c:pt>
                <c:pt idx="10">
                  <c:v>41</c:v>
                </c:pt>
                <c:pt idx="11">
                  <c:v>32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04398736"/>
        <c:axId val="304404224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TOTAL!$A$6</c15:sqref>
                        </c15:formulaRef>
                      </c:ext>
                    </c:extLst>
                    <c:strCache>
                      <c:ptCount val="1"/>
                      <c:pt idx="0">
                        <c:v>Nombre de places attribuées</c:v>
                      </c:pt>
                    </c:strCache>
                  </c:strRef>
                </c:tx>
                <c:spPr>
                  <a:ln w="31750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r-FR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TOTAL!$B$4:$M$4</c15:sqref>
                        </c15:formulaRef>
                      </c:ext>
                    </c:extLst>
                    <c:strCache>
                      <c:ptCount val="12"/>
                      <c:pt idx="0">
                        <c:v>JANVIER</c:v>
                      </c:pt>
                      <c:pt idx="1">
                        <c:v>FEVRIER</c:v>
                      </c:pt>
                      <c:pt idx="2">
                        <c:v>MARS</c:v>
                      </c:pt>
                      <c:pt idx="3">
                        <c:v>AVRIL</c:v>
                      </c:pt>
                      <c:pt idx="4">
                        <c:v>MAI</c:v>
                      </c:pt>
                      <c:pt idx="5">
                        <c:v>JUIN</c:v>
                      </c:pt>
                      <c:pt idx="6">
                        <c:v>JUILLET</c:v>
                      </c:pt>
                      <c:pt idx="7">
                        <c:v>AOUT</c:v>
                      </c:pt>
                      <c:pt idx="8">
                        <c:v>SEPTEMBRE</c:v>
                      </c:pt>
                      <c:pt idx="9">
                        <c:v>OCTOBRE</c:v>
                      </c:pt>
                      <c:pt idx="10">
                        <c:v>NOVEMBRE</c:v>
                      </c:pt>
                      <c:pt idx="11">
                        <c:v>DECEMBRE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TOTAL!$B$6:$M$6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24</c:v>
                      </c:pt>
                      <c:pt idx="1">
                        <c:v>20</c:v>
                      </c:pt>
                      <c:pt idx="2">
                        <c:v>31</c:v>
                      </c:pt>
                      <c:pt idx="3">
                        <c:v>38</c:v>
                      </c:pt>
                      <c:pt idx="4">
                        <c:v>27</c:v>
                      </c:pt>
                      <c:pt idx="5">
                        <c:v>26</c:v>
                      </c:pt>
                      <c:pt idx="6">
                        <c:v>25</c:v>
                      </c:pt>
                      <c:pt idx="7">
                        <c:v>24</c:v>
                      </c:pt>
                      <c:pt idx="8">
                        <c:v>31</c:v>
                      </c:pt>
                      <c:pt idx="9">
                        <c:v>33</c:v>
                      </c:pt>
                      <c:pt idx="10">
                        <c:v>37</c:v>
                      </c:pt>
                      <c:pt idx="11">
                        <c:v>23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3043987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04404224"/>
        <c:crosses val="autoZero"/>
        <c:auto val="1"/>
        <c:lblAlgn val="ctr"/>
        <c:lblOffset val="100"/>
        <c:noMultiLvlLbl val="0"/>
      </c:catAx>
      <c:valAx>
        <c:axId val="30440422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04398736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5346294904702067"/>
          <c:y val="0.36321044773125599"/>
          <c:w val="0.51954927221982716"/>
          <c:h val="0.61301660093322274"/>
        </c:manualLayout>
      </c:layout>
      <c:pieChart>
        <c:varyColors val="1"/>
        <c:ser>
          <c:idx val="0"/>
          <c:order val="0"/>
          <c:explosion val="25"/>
          <c:dPt>
            <c:idx val="0"/>
            <c:bubble3D val="0"/>
            <c:explosion val="8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"/>
            <c:bubble3D val="0"/>
            <c:explosion val="9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bubble3D val="0"/>
            <c:explosion val="10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1143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'2019'!$T$40:$T$43</c:f>
              <c:strCache>
                <c:ptCount val="4"/>
                <c:pt idx="0">
                  <c:v>demandes abouties LS CS appart. supervisé</c:v>
                </c:pt>
                <c:pt idx="1">
                  <c:v>retour à domicile</c:v>
                </c:pt>
                <c:pt idx="2">
                  <c:v>demandes non abouties</c:v>
                </c:pt>
                <c:pt idx="3">
                  <c:v>demandes actives</c:v>
                </c:pt>
              </c:strCache>
            </c:strRef>
          </c:cat>
          <c:val>
            <c:numRef>
              <c:f>'2019'!$S$40:$S$43</c:f>
              <c:numCache>
                <c:formatCode>General</c:formatCode>
                <c:ptCount val="4"/>
                <c:pt idx="0">
                  <c:v>358</c:v>
                </c:pt>
                <c:pt idx="1">
                  <c:v>35</c:v>
                </c:pt>
                <c:pt idx="2">
                  <c:v>191</c:v>
                </c:pt>
                <c:pt idx="3">
                  <c:v>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"/>
          <c:y val="0.55543469948574964"/>
          <c:w val="0.47958438289495464"/>
          <c:h val="0.407014182627816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 w="11430" cap="flat" cmpd="sng" algn="ctr">
      <a:noFill/>
      <a:prstDash val="solid"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0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587" cy="4961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915" y="1"/>
            <a:ext cx="2946674" cy="4961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FB139-B9D0-4E84-A700-4DBEF144D35A}" type="datetimeFigureOut">
              <a:rPr lang="fr-CH" smtClean="0"/>
              <a:t>16.10.2020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29"/>
            <a:ext cx="2945587" cy="4961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915" y="9429729"/>
            <a:ext cx="2946674" cy="4961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C8ECB-E1F7-46C8-938C-938C354DBD9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82156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EE572-9444-4BC3-843E-352EBC76DF68}" type="datetimeFigureOut">
              <a:rPr lang="fr-CH" smtClean="0"/>
              <a:t>16.10.2020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24B904-157C-47DF-BCA9-20A57FAE187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92541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24B904-157C-47DF-BCA9-20A57FAE187F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04083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24B904-157C-47DF-BCA9-20A57FAE187F}" type="slidenum">
              <a:rPr lang="fr-CH" smtClean="0"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31658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24B904-157C-47DF-BCA9-20A57FAE187F}" type="slidenum">
              <a:rPr lang="fr-CH" smtClean="0"/>
              <a:t>11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56779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5779C8BC-AB81-42A2-BD52-0C5A5B5CD0C9}" type="datetime1">
              <a:rPr lang="en-US" smtClean="0"/>
              <a:t>10/16/2020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BC5217A8-0E06-4059-AC45-433E2E67A85D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FB1870D-F565-4D63-8B2A-C62413EEEBBE}" type="datetime1">
              <a:rPr lang="en-US" smtClean="0"/>
              <a:t>10/16/2020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BC5217A8-0E06-4059-AC45-433E2E67A85D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 eaLnBrk="1" latinLnBrk="0" hangingPunct="1"/>
            <a:fld id="{DB476535-CE96-47B4-A208-CAECB41332AD}" type="datetime1">
              <a:rPr lang="en-US" smtClean="0"/>
              <a:t>10/16/2020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BC5217A8-0E06-4059-AC45-433E2E67A85D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096B7103-7761-4407-B164-BEB964D78696}" type="datetime1">
              <a:rPr lang="en-US" smtClean="0"/>
              <a:t>10/16/2020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BC5217A8-0E06-4059-AC45-433E2E67A85D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F0E3B979-DB1B-472F-ADBA-DDAB9A47D794}" type="datetime1">
              <a:rPr lang="en-US" smtClean="0"/>
              <a:t>10/16/2020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 eaLnBrk="1" latinLnBrk="0" hangingPunct="1"/>
            <a:fld id="{BC5217A8-0E06-4059-AC45-433E2E67A85D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94187F8-559C-49FF-89FD-0D580C7A23BB}" type="datetime1">
              <a:rPr lang="en-US" smtClean="0"/>
              <a:t>10/16/2020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BC5217A8-0E06-4059-AC45-433E2E67A85D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B9F31981-DC67-409C-95A2-F5575312A68F}" type="datetime1">
              <a:rPr lang="en-US" smtClean="0"/>
              <a:t>10/16/2020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BC5217A8-0E06-4059-AC45-433E2E67A85D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E1E61CF3-CBFE-4EDF-91A7-6A60D85F24F2}" type="datetime1">
              <a:rPr lang="en-US" smtClean="0"/>
              <a:t>10/16/2020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BC5217A8-0E06-4059-AC45-433E2E67A85D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4033875E-03DF-4401-AFA2-F64096CE976D}" type="datetime1">
              <a:rPr lang="en-US" smtClean="0"/>
              <a:t>10/16/2020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BC5217A8-0E06-4059-AC45-433E2E67A85D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97673555-8618-4541-9CDA-599D944391B8}" type="datetime1">
              <a:rPr lang="en-US" smtClean="0"/>
              <a:t>10/16/2020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BC5217A8-0E06-4059-AC45-433E2E67A85D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2418785F-66DB-435F-959C-6C76F63C7E5A}" type="datetime1">
              <a:rPr lang="en-US" smtClean="0"/>
              <a:t>10/16/2020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BC5217A8-0E06-4059-AC45-433E2E67A85D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D797B2F0-F908-4E6E-BD02-EC3025556A0D}" type="datetime1">
              <a:rPr lang="en-US" smtClean="0"/>
              <a:t>10/16/2020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‹N°›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131840" y="2987041"/>
            <a:ext cx="5760640" cy="2004072"/>
          </a:xfrm>
        </p:spPr>
        <p:txBody>
          <a:bodyPr/>
          <a:lstStyle/>
          <a:p>
            <a:r>
              <a:rPr lang="fr-CH" sz="3600" dirty="0" smtClean="0"/>
              <a:t>Bilan 2019 et recommandations</a:t>
            </a:r>
            <a:r>
              <a:rPr lang="fr-CH" sz="1800" dirty="0" smtClean="0"/>
              <a:t/>
            </a:r>
            <a:br>
              <a:rPr lang="fr-CH" sz="1800" dirty="0" smtClean="0"/>
            </a:br>
            <a:r>
              <a:rPr lang="fr-CH" sz="1800" dirty="0"/>
              <a:t/>
            </a:r>
            <a:br>
              <a:rPr lang="fr-CH" sz="1800" dirty="0"/>
            </a:br>
            <a:endParaRPr lang="fr-CH" sz="1800" dirty="0"/>
          </a:p>
        </p:txBody>
      </p:sp>
      <p:sp>
        <p:nvSpPr>
          <p:cNvPr id="5" name="ZoneTexte 4"/>
          <p:cNvSpPr txBox="1"/>
          <p:nvPr/>
        </p:nvSpPr>
        <p:spPr>
          <a:xfrm>
            <a:off x="3779912" y="6093296"/>
            <a:ext cx="5112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H" sz="1600" dirty="0" smtClean="0"/>
              <a:t>26.10.20 - </a:t>
            </a:r>
            <a:r>
              <a:rPr lang="fr-CH" sz="1400" dirty="0" smtClean="0"/>
              <a:t>Valérie Dénériaz resp. CCICp</a:t>
            </a:r>
            <a:endParaRPr lang="fr-CH" sz="1400" dirty="0"/>
          </a:p>
        </p:txBody>
      </p:sp>
      <p:pic>
        <p:nvPicPr>
          <p:cNvPr id="2050" name="Picture 2" descr="T:\8. CCICP\Masques-modèles\Logo\high-res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5" t="27008" r="9699" b="25957"/>
          <a:stretch/>
        </p:blipFill>
        <p:spPr bwMode="auto">
          <a:xfrm>
            <a:off x="323528" y="260648"/>
            <a:ext cx="4192415" cy="2271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7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9296" y="1124744"/>
            <a:ext cx="7239000" cy="80470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4 Recommandations </a:t>
            </a:r>
            <a:r>
              <a:rPr lang="fr-FR" dirty="0"/>
              <a:t>pour 2020 - 2021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BC5217A8-0E06-4059-AC45-433E2E67A85D}" type="slidenum">
              <a:rPr kumimoji="0" lang="en-US" smtClean="0"/>
              <a:pPr eaLnBrk="1" latinLnBrk="0" hangingPunct="1"/>
              <a:t>10</a:t>
            </a:fld>
            <a:endParaRPr kumimoji="0"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659296" y="1980689"/>
            <a:ext cx="6923112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400" algn="l"/>
                <a:tab pos="64754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400" algn="l"/>
                <a:tab pos="64754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400" algn="l"/>
                <a:tab pos="64754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400" algn="l"/>
                <a:tab pos="64754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400" algn="l"/>
                <a:tab pos="64754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400" algn="l"/>
                <a:tab pos="64754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400" algn="l"/>
                <a:tab pos="64754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400" algn="l"/>
                <a:tab pos="64754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400" algn="l"/>
                <a:tab pos="64754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lvl="0" indent="-342900">
              <a:buSzTx/>
              <a:buFont typeface="+mj-lt"/>
              <a:buAutoNum type="arabicPeriod"/>
            </a:pPr>
            <a:r>
              <a:rPr lang="fr-CH" sz="2400" dirty="0">
                <a:latin typeface="+mj-lt"/>
              </a:rPr>
              <a:t>Evaluer les besoins en matière d’hébergement pour des personnes âgées présentant des troubles psychiatriques et d’addictions</a:t>
            </a:r>
            <a:r>
              <a:rPr lang="fr-CH" sz="2400" dirty="0" smtClean="0">
                <a:latin typeface="+mj-lt"/>
              </a:rPr>
              <a:t>;</a:t>
            </a:r>
          </a:p>
          <a:p>
            <a:pPr marL="342900" lvl="0" indent="-342900">
              <a:buSzTx/>
              <a:buFont typeface="+mj-lt"/>
              <a:buAutoNum type="arabicPeriod"/>
            </a:pPr>
            <a:endParaRPr lang="fr-CH" sz="800" dirty="0">
              <a:latin typeface="+mj-lt"/>
            </a:endParaRPr>
          </a:p>
          <a:p>
            <a:pPr marL="342900" lvl="0" indent="-342900">
              <a:buSzTx/>
              <a:buFont typeface="+mj-lt"/>
              <a:buAutoNum type="arabicPeriod"/>
            </a:pPr>
            <a:r>
              <a:rPr lang="fr-CH" sz="2400" dirty="0">
                <a:latin typeface="+mj-lt"/>
              </a:rPr>
              <a:t>Améliorer nos connaissances des prestations et ressources du secteur mineur</a:t>
            </a:r>
            <a:r>
              <a:rPr lang="fr-CH" sz="2400" dirty="0" smtClean="0">
                <a:latin typeface="+mj-lt"/>
              </a:rPr>
              <a:t>;</a:t>
            </a:r>
          </a:p>
          <a:p>
            <a:pPr marL="342900" lvl="0" indent="-342900">
              <a:buSzTx/>
              <a:buFont typeface="+mj-lt"/>
              <a:buAutoNum type="arabicPeriod"/>
            </a:pPr>
            <a:endParaRPr lang="fr-CH" sz="800" dirty="0">
              <a:latin typeface="+mj-lt"/>
            </a:endParaRPr>
          </a:p>
          <a:p>
            <a:pPr marL="342900" indent="-342900">
              <a:buSzTx/>
              <a:buFont typeface="+mj-lt"/>
              <a:buAutoNum type="arabicPeriod"/>
            </a:pPr>
            <a:r>
              <a:rPr lang="fr-CH" sz="2400" dirty="0">
                <a:latin typeface="+mj-lt"/>
              </a:rPr>
              <a:t>F</a:t>
            </a:r>
            <a:r>
              <a:rPr lang="fr-CH" sz="2400" dirty="0" smtClean="0">
                <a:latin typeface="+mj-lt"/>
              </a:rPr>
              <a:t>avoriser </a:t>
            </a:r>
            <a:r>
              <a:rPr lang="fr-CH" sz="2400" dirty="0">
                <a:latin typeface="+mj-lt"/>
              </a:rPr>
              <a:t>l’émergence de projets d’hébergement depuis l’ambulatoire (et les soins à domicile</a:t>
            </a:r>
            <a:r>
              <a:rPr lang="fr-CH" sz="2400" dirty="0" smtClean="0">
                <a:latin typeface="+mj-lt"/>
              </a:rPr>
              <a:t>);</a:t>
            </a:r>
          </a:p>
          <a:p>
            <a:pPr marL="342900" indent="-342900">
              <a:buSzTx/>
              <a:buFont typeface="+mj-lt"/>
              <a:buAutoNum type="arabicPeriod"/>
            </a:pPr>
            <a:endParaRPr lang="fr-CH" sz="800" dirty="0">
              <a:latin typeface="+mj-lt"/>
            </a:endParaRPr>
          </a:p>
          <a:p>
            <a:pPr marL="342900" lvl="0" indent="-342900">
              <a:buSzTx/>
              <a:buFont typeface="+mj-lt"/>
              <a:buAutoNum type="arabicPeriod"/>
            </a:pPr>
            <a:r>
              <a:rPr lang="fr-CH" sz="2400" dirty="0">
                <a:latin typeface="+mj-lt"/>
              </a:rPr>
              <a:t>R</a:t>
            </a:r>
            <a:r>
              <a:rPr lang="fr-CH" sz="2400" dirty="0" smtClean="0">
                <a:latin typeface="+mj-lt"/>
              </a:rPr>
              <a:t>enforcer </a:t>
            </a:r>
            <a:r>
              <a:rPr lang="fr-CH" sz="2400" dirty="0">
                <a:latin typeface="+mj-lt"/>
              </a:rPr>
              <a:t>l’ancrage de la CCICp dans chacune des 4 régions afin de favoriser le fonctionnement au niveau </a:t>
            </a:r>
            <a:r>
              <a:rPr lang="fr-CH" sz="2400" dirty="0" smtClean="0">
                <a:latin typeface="+mj-lt"/>
              </a:rPr>
              <a:t>cantonal.</a:t>
            </a:r>
          </a:p>
        </p:txBody>
      </p:sp>
    </p:spTree>
    <p:extLst>
      <p:ext uri="{BB962C8B-B14F-4D97-AF65-F5344CB8AC3E}">
        <p14:creationId xmlns:p14="http://schemas.microsoft.com/office/powerpoint/2010/main" val="172620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239000" cy="879829"/>
          </a:xfrm>
        </p:spPr>
        <p:txBody>
          <a:bodyPr/>
          <a:lstStyle/>
          <a:p>
            <a:r>
              <a:rPr lang="fr-CH" dirty="0" smtClean="0"/>
              <a:t>Page Internet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316416" y="6165304"/>
            <a:ext cx="588336" cy="228600"/>
          </a:xfrm>
        </p:spPr>
        <p:txBody>
          <a:bodyPr/>
          <a:lstStyle/>
          <a:p>
            <a:pPr eaLnBrk="1" latinLnBrk="0" hangingPunct="1"/>
            <a:fld id="{BC5217A8-0E06-4059-AC45-433E2E67A85D}" type="slidenum">
              <a:rPr kumimoji="0" lang="en-US" sz="2400" smtClean="0">
                <a:solidFill>
                  <a:schemeClr val="tx1"/>
                </a:solidFill>
              </a:rPr>
              <a:pPr eaLnBrk="1" latinLnBrk="0" hangingPunct="1"/>
              <a:t>11</a:t>
            </a:fld>
            <a:endParaRPr kumimoji="0" lang="en-US" sz="2400" dirty="0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83568" y="1554886"/>
            <a:ext cx="7207575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fr-CH" sz="2400" dirty="0" smtClean="0"/>
              <a:t>Informations </a:t>
            </a:r>
            <a:r>
              <a:rPr lang="fr-CH" sz="2400" dirty="0"/>
              <a:t>à disposition sur </a:t>
            </a:r>
            <a:endParaRPr lang="fr-CH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3000"/>
            </a:pPr>
            <a:r>
              <a:rPr lang="fr-CH" sz="2800" b="1" dirty="0" smtClean="0">
                <a:solidFill>
                  <a:schemeClr val="tx2"/>
                </a:solidFill>
              </a:rPr>
              <a:t>www.reseaux-sante-vaud.ch/ccicp</a:t>
            </a:r>
            <a:endParaRPr lang="fr-CH" sz="2800" b="1" dirty="0">
              <a:solidFill>
                <a:schemeClr val="tx2"/>
              </a:solidFill>
            </a:endParaRPr>
          </a:p>
          <a:p>
            <a:pPr marL="274320" indent="-27432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3000"/>
              <a:buFont typeface="Wingdings 2"/>
              <a:buChar char=""/>
            </a:pPr>
            <a:endParaRPr lang="fr-CH" sz="2400" i="1" dirty="0" smtClean="0">
              <a:solidFill>
                <a:schemeClr val="accent1"/>
              </a:solidFill>
            </a:endParaRPr>
          </a:p>
          <a:p>
            <a:pPr marL="274320" indent="-27432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3000"/>
              <a:buFont typeface="Wingdings 2"/>
              <a:buChar char=""/>
            </a:pPr>
            <a:endParaRPr lang="fr-CH" sz="2400" i="1" dirty="0">
              <a:solidFill>
                <a:schemeClr val="accent1"/>
              </a:solidFill>
            </a:endParaRPr>
          </a:p>
          <a:p>
            <a:pPr marL="274320" indent="-27432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3000"/>
              <a:buFont typeface="Wingdings 2"/>
              <a:buChar char=""/>
            </a:pPr>
            <a:endParaRPr lang="fr-CH" sz="2400" i="1" dirty="0" smtClean="0">
              <a:solidFill>
                <a:schemeClr val="accent1"/>
              </a:solidFill>
            </a:endParaRPr>
          </a:p>
          <a:p>
            <a:pPr marL="274320" indent="-27432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3000"/>
              <a:buFont typeface="Wingdings 2"/>
              <a:buChar char=""/>
            </a:pPr>
            <a:endParaRPr lang="fr-CH" sz="2400" i="1" dirty="0">
              <a:solidFill>
                <a:schemeClr val="accent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3000"/>
            </a:pPr>
            <a:endParaRPr lang="fr-CH" sz="2400" dirty="0"/>
          </a:p>
          <a:p>
            <a:endParaRPr lang="fr-CH" dirty="0"/>
          </a:p>
        </p:txBody>
      </p:sp>
      <p:pic>
        <p:nvPicPr>
          <p:cNvPr id="7" name="Picture 2" descr="T:\8. CCICP\Masques-modèles\Logo\high-res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71" t="31201" r="11855" b="39215"/>
          <a:stretch/>
        </p:blipFill>
        <p:spPr bwMode="auto">
          <a:xfrm>
            <a:off x="6620080" y="116632"/>
            <a:ext cx="1584855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85" r="12322"/>
          <a:stretch/>
        </p:blipFill>
        <p:spPr>
          <a:xfrm>
            <a:off x="1075464" y="2857667"/>
            <a:ext cx="5544616" cy="3307637"/>
          </a:xfrm>
        </p:spPr>
      </p:pic>
    </p:spTree>
    <p:extLst>
      <p:ext uri="{BB962C8B-B14F-4D97-AF65-F5344CB8AC3E}">
        <p14:creationId xmlns:p14="http://schemas.microsoft.com/office/powerpoint/2010/main" val="249573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Table des Matières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9408"/>
            <a:ext cx="7632848" cy="432048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fr-CH" sz="2800" dirty="0" smtClean="0"/>
              <a:t>Activité 2019</a:t>
            </a:r>
          </a:p>
          <a:p>
            <a:pPr>
              <a:lnSpc>
                <a:spcPct val="120000"/>
              </a:lnSpc>
            </a:pPr>
            <a:r>
              <a:rPr lang="fr-FR" sz="2800" dirty="0"/>
              <a:t>Réseau </a:t>
            </a:r>
            <a:r>
              <a:rPr lang="fr-FR" sz="2800" dirty="0" smtClean="0"/>
              <a:t>d'hébergement et logements supervisés</a:t>
            </a:r>
          </a:p>
          <a:p>
            <a:pPr>
              <a:lnSpc>
                <a:spcPct val="120000"/>
              </a:lnSpc>
            </a:pPr>
            <a:r>
              <a:rPr lang="fr-FR" sz="2800" dirty="0"/>
              <a:t>Nombre de demandes </a:t>
            </a:r>
            <a:r>
              <a:rPr lang="fr-FR" sz="2800" dirty="0" smtClean="0"/>
              <a:t>y compris </a:t>
            </a:r>
            <a:r>
              <a:rPr lang="fr-CH" sz="2800" dirty="0" err="1" smtClean="0"/>
              <a:t>interBRIOs</a:t>
            </a:r>
            <a:endParaRPr lang="fr-CH" sz="2800" dirty="0" smtClean="0"/>
          </a:p>
          <a:p>
            <a:pPr>
              <a:lnSpc>
                <a:spcPct val="120000"/>
              </a:lnSpc>
            </a:pPr>
            <a:r>
              <a:rPr lang="fr-FR" sz="2800" dirty="0"/>
              <a:t>Places annoncées et attribuées</a:t>
            </a:r>
            <a:endParaRPr lang="fr-CH" sz="2800" dirty="0"/>
          </a:p>
          <a:p>
            <a:pPr>
              <a:lnSpc>
                <a:spcPct val="120000"/>
              </a:lnSpc>
            </a:pPr>
            <a:r>
              <a:rPr lang="fr-FR" sz="2800" dirty="0"/>
              <a:t>Issues des </a:t>
            </a:r>
            <a:r>
              <a:rPr lang="fr-FR" sz="2800" dirty="0" smtClean="0"/>
              <a:t>demandes</a:t>
            </a:r>
          </a:p>
          <a:p>
            <a:pPr>
              <a:lnSpc>
                <a:spcPct val="120000"/>
              </a:lnSpc>
            </a:pPr>
            <a:r>
              <a:rPr lang="fr-FR" sz="2800" dirty="0"/>
              <a:t>Recommandations pour 2020 - 2021</a:t>
            </a:r>
            <a:endParaRPr lang="fr-CH" sz="2800" dirty="0"/>
          </a:p>
          <a:p>
            <a:pPr lvl="2">
              <a:lnSpc>
                <a:spcPct val="120000"/>
              </a:lnSpc>
            </a:pPr>
            <a:endParaRPr lang="fr-CH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316416" y="6021288"/>
            <a:ext cx="504056" cy="228600"/>
          </a:xfrm>
        </p:spPr>
        <p:txBody>
          <a:bodyPr/>
          <a:lstStyle/>
          <a:p>
            <a:pPr eaLnBrk="1" latinLnBrk="0" hangingPunct="1"/>
            <a:fld id="{BC5217A8-0E06-4059-AC45-433E2E67A85D}" type="slidenum">
              <a:rPr lang="en-US" sz="2400">
                <a:solidFill>
                  <a:schemeClr val="bg2">
                    <a:lumMod val="10000"/>
                  </a:schemeClr>
                </a:solidFill>
              </a:rPr>
              <a:pPr eaLnBrk="1" latinLnBrk="0" hangingPunct="1"/>
              <a:t>2</a:t>
            </a:fld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3074" name="Picture 2" descr="T:\8. CCICP\Masques-modèles\Logo\high-res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71" t="31201" r="11855" b="39215"/>
          <a:stretch/>
        </p:blipFill>
        <p:spPr bwMode="auto">
          <a:xfrm>
            <a:off x="6588224" y="188640"/>
            <a:ext cx="1584855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49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5688632" cy="1143000"/>
          </a:xfrm>
        </p:spPr>
        <p:txBody>
          <a:bodyPr>
            <a:normAutofit/>
          </a:bodyPr>
          <a:lstStyle/>
          <a:p>
            <a:r>
              <a:rPr lang="fr-CH" sz="3600" dirty="0" smtClean="0"/>
              <a:t>Activité 2019</a:t>
            </a:r>
            <a:r>
              <a:rPr lang="fr-CH" sz="3600" dirty="0"/>
              <a:t> </a:t>
            </a:r>
            <a:r>
              <a:rPr lang="fr-CH" sz="3600" dirty="0" smtClean="0"/>
              <a:t>et équipe CCICp</a:t>
            </a:r>
            <a:endParaRPr lang="fr-CH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060848"/>
            <a:ext cx="7560840" cy="3816424"/>
          </a:xfrm>
        </p:spPr>
        <p:txBody>
          <a:bodyPr>
            <a:normAutofit lnSpcReduction="10000"/>
          </a:bodyPr>
          <a:lstStyle/>
          <a:p>
            <a:r>
              <a:rPr lang="fr-FR" sz="2800" dirty="0"/>
              <a:t>L’année 2019 a été marquée par une importante augmentation du nombre de demandes </a:t>
            </a:r>
            <a:r>
              <a:rPr lang="fr-FR" sz="2800" dirty="0" smtClean="0"/>
              <a:t>par rapport à 2018 : </a:t>
            </a:r>
            <a:r>
              <a:rPr lang="fr-FR" sz="2800" b="1" dirty="0"/>
              <a:t>+ 24</a:t>
            </a:r>
            <a:r>
              <a:rPr lang="fr-FR" sz="2800" b="1" dirty="0" smtClean="0"/>
              <a:t>%</a:t>
            </a:r>
          </a:p>
          <a:p>
            <a:endParaRPr lang="fr-CH" sz="800" dirty="0"/>
          </a:p>
          <a:p>
            <a:r>
              <a:rPr lang="fr-FR" sz="2800" dirty="0"/>
              <a:t>Afin de pouvoir fonctionner de manière optimale, la CCICp a engagé une 3</a:t>
            </a:r>
            <a:r>
              <a:rPr lang="fr-FR" sz="2800" baseline="30000" dirty="0"/>
              <a:t>e</a:t>
            </a:r>
            <a:r>
              <a:rPr lang="fr-FR" sz="2800" dirty="0"/>
              <a:t> collaboratrice, Valérie Bugnon éducatrice sociale à 80% dès le mois de </a:t>
            </a:r>
            <a:r>
              <a:rPr lang="fr-FR" sz="2800"/>
              <a:t>septembre</a:t>
            </a:r>
            <a:r>
              <a:rPr lang="fr-FR" sz="2800" smtClean="0"/>
              <a:t>.</a:t>
            </a:r>
          </a:p>
          <a:p>
            <a:endParaRPr lang="fr-CH" sz="900" dirty="0"/>
          </a:p>
          <a:p>
            <a:r>
              <a:rPr lang="fr-FR" sz="2800" b="1" dirty="0"/>
              <a:t>Dotation au 31.12.2019 : 2.2 EPT</a:t>
            </a:r>
            <a:endParaRPr lang="fr-CH" sz="2800" dirty="0"/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204935" y="5805264"/>
            <a:ext cx="588336" cy="228600"/>
          </a:xfrm>
        </p:spPr>
        <p:txBody>
          <a:bodyPr/>
          <a:lstStyle/>
          <a:p>
            <a:pPr eaLnBrk="1" latinLnBrk="0" hangingPunct="1"/>
            <a:fld id="{BC5217A8-0E06-4059-AC45-433E2E67A85D}" type="slidenum">
              <a:rPr lang="en-US" sz="2400">
                <a:solidFill>
                  <a:schemeClr val="bg2">
                    <a:lumMod val="10000"/>
                  </a:schemeClr>
                </a:solidFill>
              </a:rPr>
              <a:pPr eaLnBrk="1" latinLnBrk="0" hangingPunct="1"/>
              <a:t>3</a:t>
            </a:fld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5" name="Picture 2" descr="T:\8. CCICP\Masques-modèles\Logo\high-res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71" t="31201" r="11855" b="39215"/>
          <a:stretch/>
        </p:blipFill>
        <p:spPr bwMode="auto">
          <a:xfrm>
            <a:off x="6620080" y="116632"/>
            <a:ext cx="1584855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9836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r>
              <a:rPr lang="fr-CH" dirty="0" smtClean="0"/>
              <a:t>Réseau d’hébergement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172400" y="6051004"/>
            <a:ext cx="588336" cy="228600"/>
          </a:xfrm>
        </p:spPr>
        <p:txBody>
          <a:bodyPr/>
          <a:lstStyle/>
          <a:p>
            <a:pPr eaLnBrk="1" latinLnBrk="0" hangingPunct="1"/>
            <a:fld id="{BC5217A8-0E06-4059-AC45-433E2E67A85D}" type="slidenum">
              <a:rPr kumimoji="0" lang="en-US" sz="2400" smtClean="0">
                <a:solidFill>
                  <a:schemeClr val="tx1"/>
                </a:solidFill>
              </a:rPr>
              <a:pPr eaLnBrk="1" latinLnBrk="0" hangingPunct="1"/>
              <a:t>4</a:t>
            </a:fld>
            <a:endParaRPr kumimoji="0" lang="en-US" sz="2400" dirty="0">
              <a:solidFill>
                <a:schemeClr val="tx1"/>
              </a:solidFill>
            </a:endParaRPr>
          </a:p>
        </p:txBody>
      </p:sp>
      <p:pic>
        <p:nvPicPr>
          <p:cNvPr id="23" name="Picture 2" descr="T:\8. CCICP\Masques-modèles\Logo\high-res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71" t="31201" r="11855" b="39215"/>
          <a:stretch/>
        </p:blipFill>
        <p:spPr bwMode="auto">
          <a:xfrm>
            <a:off x="6620080" y="116632"/>
            <a:ext cx="1584855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440482"/>
              </p:ext>
            </p:extLst>
          </p:nvPr>
        </p:nvGraphicFramePr>
        <p:xfrm>
          <a:off x="546361" y="2828709"/>
          <a:ext cx="7272808" cy="366285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232248"/>
                <a:gridCol w="888408"/>
                <a:gridCol w="888408"/>
                <a:gridCol w="888408"/>
                <a:gridCol w="888408"/>
                <a:gridCol w="743464"/>
                <a:gridCol w="743464"/>
              </a:tblGrid>
              <a:tr h="4893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2000" dirty="0">
                          <a:effectLst/>
                        </a:rPr>
                        <a:t>Mission</a:t>
                      </a:r>
                      <a:endParaRPr lang="fr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400" dirty="0">
                          <a:effectLst/>
                        </a:rPr>
                        <a:t>Centre</a:t>
                      </a:r>
                      <a:endParaRPr lang="fr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400" dirty="0">
                          <a:effectLst/>
                        </a:rPr>
                        <a:t>Ouest</a:t>
                      </a:r>
                      <a:endParaRPr lang="fr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800" b="1" dirty="0">
                          <a:effectLst/>
                        </a:rPr>
                        <a:t>Est</a:t>
                      </a:r>
                      <a:endParaRPr lang="fr-CH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400" dirty="0">
                          <a:effectLst/>
                        </a:rPr>
                        <a:t>Nord</a:t>
                      </a:r>
                      <a:endParaRPr lang="fr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400" dirty="0">
                          <a:effectLst/>
                        </a:rPr>
                        <a:t>Total places</a:t>
                      </a:r>
                      <a:endParaRPr lang="fr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400" dirty="0">
                          <a:effectLst/>
                        </a:rPr>
                        <a:t>NB Etabl.</a:t>
                      </a:r>
                      <a:endParaRPr lang="fr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58957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CH" sz="1400" dirty="0">
                          <a:effectLst/>
                        </a:rPr>
                        <a:t>Accompagnement dans les besoins de base</a:t>
                      </a:r>
                      <a:endParaRPr lang="fr-CH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800" dirty="0">
                          <a:effectLst/>
                        </a:rPr>
                        <a:t>50</a:t>
                      </a:r>
                      <a:endParaRPr lang="fr-CH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800" dirty="0">
                          <a:effectLst/>
                        </a:rPr>
                        <a:t>0</a:t>
                      </a:r>
                      <a:endParaRPr lang="fr-CH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2400" b="1" dirty="0">
                          <a:effectLst/>
                        </a:rPr>
                        <a:t>0</a:t>
                      </a:r>
                      <a:endParaRPr lang="fr-CH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800" dirty="0">
                          <a:effectLst/>
                        </a:rPr>
                        <a:t>13</a:t>
                      </a:r>
                      <a:endParaRPr lang="fr-CH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800">
                          <a:effectLst/>
                        </a:rPr>
                        <a:t>63</a:t>
                      </a:r>
                      <a:endParaRPr lang="fr-CH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 dirty="0">
                          <a:effectLst/>
                        </a:rPr>
                        <a:t>2</a:t>
                      </a:r>
                      <a:endParaRPr lang="fr-CH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58957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CH" sz="1400" dirty="0">
                          <a:effectLst/>
                        </a:rPr>
                        <a:t>Maintien des acquis et réhabilitation</a:t>
                      </a:r>
                      <a:endParaRPr lang="fr-CH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800">
                          <a:effectLst/>
                        </a:rPr>
                        <a:t>175</a:t>
                      </a:r>
                      <a:endParaRPr lang="fr-CH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800">
                          <a:effectLst/>
                        </a:rPr>
                        <a:t>95</a:t>
                      </a:r>
                      <a:endParaRPr lang="fr-CH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2400" b="1" dirty="0">
                          <a:effectLst/>
                        </a:rPr>
                        <a:t>153</a:t>
                      </a:r>
                      <a:endParaRPr lang="fr-CH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800" dirty="0">
                          <a:effectLst/>
                        </a:rPr>
                        <a:t>162</a:t>
                      </a:r>
                      <a:endParaRPr lang="fr-CH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800" dirty="0">
                          <a:effectLst/>
                        </a:rPr>
                        <a:t>597</a:t>
                      </a:r>
                      <a:endParaRPr lang="fr-CH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 dirty="0">
                          <a:effectLst/>
                        </a:rPr>
                        <a:t>27</a:t>
                      </a:r>
                      <a:endParaRPr lang="fr-CH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58957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CH" sz="1400" dirty="0">
                          <a:effectLst/>
                        </a:rPr>
                        <a:t>Réduction des risques et engagement dans le suivi</a:t>
                      </a:r>
                      <a:endParaRPr lang="fr-CH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800">
                          <a:effectLst/>
                        </a:rPr>
                        <a:t>85</a:t>
                      </a:r>
                      <a:endParaRPr lang="fr-CH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800">
                          <a:effectLst/>
                        </a:rPr>
                        <a:t>0</a:t>
                      </a:r>
                      <a:endParaRPr lang="fr-CH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2400" b="1" dirty="0">
                          <a:effectLst/>
                        </a:rPr>
                        <a:t>38</a:t>
                      </a:r>
                      <a:endParaRPr lang="fr-CH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800" dirty="0">
                          <a:effectLst/>
                        </a:rPr>
                        <a:t>28</a:t>
                      </a:r>
                      <a:endParaRPr lang="fr-CH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800" dirty="0">
                          <a:effectLst/>
                        </a:rPr>
                        <a:t>151</a:t>
                      </a:r>
                      <a:endParaRPr lang="fr-CH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 dirty="0">
                          <a:effectLst/>
                        </a:rPr>
                        <a:t>6</a:t>
                      </a:r>
                      <a:endParaRPr lang="fr-CH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58957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CH" sz="1400" dirty="0">
                          <a:effectLst/>
                        </a:rPr>
                        <a:t>Insertion socio-professionnelle</a:t>
                      </a:r>
                      <a:endParaRPr lang="fr-CH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800" dirty="0">
                          <a:effectLst/>
                        </a:rPr>
                        <a:t>41</a:t>
                      </a:r>
                      <a:endParaRPr lang="fr-CH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800" dirty="0">
                          <a:effectLst/>
                        </a:rPr>
                        <a:t>9</a:t>
                      </a:r>
                      <a:endParaRPr lang="fr-CH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2400" b="1" dirty="0">
                          <a:effectLst/>
                        </a:rPr>
                        <a:t>12</a:t>
                      </a:r>
                      <a:endParaRPr lang="fr-CH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800" dirty="0">
                          <a:effectLst/>
                        </a:rPr>
                        <a:t>45</a:t>
                      </a:r>
                      <a:endParaRPr lang="fr-CH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800" dirty="0">
                          <a:effectLst/>
                        </a:rPr>
                        <a:t>107</a:t>
                      </a:r>
                      <a:endParaRPr lang="fr-CH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 dirty="0">
                          <a:effectLst/>
                        </a:rPr>
                        <a:t>7</a:t>
                      </a:r>
                      <a:endParaRPr lang="fr-CH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2381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fr-CH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Transition</a:t>
                      </a:r>
                      <a:endParaRPr kumimoji="0" lang="fr-CH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fr-C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endParaRPr kumimoji="0" lang="fr-CH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fr-C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0" lang="fr-CH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fr-CH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kumimoji="0" lang="fr-CH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fr-C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fr-CH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fr-C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  <a:endParaRPr kumimoji="0" lang="fr-CH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fr-C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fr-CH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</a:tr>
              <a:tr h="3319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600" dirty="0">
                          <a:effectLst/>
                        </a:rPr>
                        <a:t> </a:t>
                      </a:r>
                      <a:r>
                        <a:rPr lang="fr-CH" sz="1600" dirty="0" smtClean="0">
                          <a:effectLst/>
                        </a:rPr>
                        <a:t>TOTAL</a:t>
                      </a:r>
                      <a:endParaRPr lang="fr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800" dirty="0" smtClean="0">
                          <a:effectLst/>
                        </a:rPr>
                        <a:t>384</a:t>
                      </a:r>
                      <a:endParaRPr lang="fr-CH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800" dirty="0" smtClean="0">
                          <a:effectLst/>
                        </a:rPr>
                        <a:t>115</a:t>
                      </a:r>
                      <a:endParaRPr lang="fr-CH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2400" b="1" dirty="0" smtClean="0">
                          <a:effectLst/>
                        </a:rPr>
                        <a:t>236</a:t>
                      </a:r>
                      <a:endParaRPr lang="fr-CH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800" dirty="0">
                          <a:effectLst/>
                        </a:rPr>
                        <a:t>248</a:t>
                      </a:r>
                      <a:endParaRPr lang="fr-CH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2000" b="1" dirty="0" smtClean="0">
                          <a:effectLst/>
                        </a:rPr>
                        <a:t>975</a:t>
                      </a:r>
                      <a:endParaRPr lang="fr-CH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2000" b="1" dirty="0" smtClean="0">
                          <a:effectLst/>
                        </a:rPr>
                        <a:t>45</a:t>
                      </a:r>
                      <a:endParaRPr lang="fr-CH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546361" y="1351381"/>
            <a:ext cx="66967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Le </a:t>
            </a:r>
            <a:r>
              <a:rPr lang="fr-FR" sz="2400" dirty="0"/>
              <a:t>réseau d’hébergement de psychiatrie adulte est constitué de </a:t>
            </a:r>
            <a:r>
              <a:rPr lang="fr-FR" sz="2400" dirty="0" smtClean="0"/>
              <a:t>45 établissements auxquels s’ajoutent plus de 300 logements supervisés :</a:t>
            </a:r>
            <a:endParaRPr lang="fr-CH" sz="2400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58445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244408" y="6093296"/>
            <a:ext cx="432048" cy="228600"/>
          </a:xfrm>
        </p:spPr>
        <p:txBody>
          <a:bodyPr/>
          <a:lstStyle/>
          <a:p>
            <a:fld id="{BC5217A8-0E06-4059-AC45-433E2E67A85D}" type="slidenum">
              <a:rPr lang="en-US" sz="2400">
                <a:solidFill>
                  <a:schemeClr val="bg2">
                    <a:lumMod val="10000"/>
                  </a:schemeClr>
                </a:solidFill>
              </a:rPr>
              <a:pPr/>
              <a:t>5</a:t>
            </a:fld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6" name="Picture 2" descr="T:\8. CCICP\Masques-modèles\Logo\high-res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71" t="31201" r="11855" b="39215"/>
          <a:stretch/>
        </p:blipFill>
        <p:spPr bwMode="auto">
          <a:xfrm>
            <a:off x="6620080" y="188640"/>
            <a:ext cx="1584855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611560" y="1844824"/>
            <a:ext cx="720080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fr-CH" sz="2600" dirty="0"/>
              <a:t>NB de demandes </a:t>
            </a:r>
            <a:r>
              <a:rPr lang="fr-CH" sz="2600" dirty="0" smtClean="0"/>
              <a:t>en 2019 : </a:t>
            </a:r>
            <a:r>
              <a:rPr lang="fr-CH" sz="2800" b="1" dirty="0" smtClean="0">
                <a:solidFill>
                  <a:schemeClr val="tx1">
                    <a:tint val="85000"/>
                  </a:schemeClr>
                </a:solidFill>
              </a:rPr>
              <a:t>633</a:t>
            </a:r>
            <a:endParaRPr lang="fr-CH" sz="2800" dirty="0">
              <a:solidFill>
                <a:schemeClr val="tx1">
                  <a:tint val="85000"/>
                </a:schemeClr>
              </a:solidFill>
            </a:endParaRPr>
          </a:p>
          <a:p>
            <a:pPr marL="292608" lvl="1">
              <a:spcBef>
                <a:spcPts val="500"/>
              </a:spcBef>
              <a:buClr>
                <a:schemeClr val="accent4"/>
              </a:buClr>
              <a:buSzPct val="80000"/>
            </a:pPr>
            <a:endParaRPr lang="fr-CH" sz="2300" b="1" dirty="0">
              <a:solidFill>
                <a:schemeClr val="tx1">
                  <a:tint val="85000"/>
                </a:schemeClr>
              </a:solidFill>
            </a:endParaRPr>
          </a:p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endParaRPr lang="fr-CH" sz="2800" dirty="0" smtClean="0"/>
          </a:p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endParaRPr lang="fr-CH" sz="2800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endParaRPr lang="fr-CH" sz="2800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521208" lvl="1" indent="-228600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</a:pPr>
            <a:endParaRPr lang="fr-CH" sz="2300" dirty="0">
              <a:solidFill>
                <a:schemeClr val="tx1">
                  <a:tint val="85000"/>
                </a:schemeClr>
              </a:solidFill>
            </a:endParaRPr>
          </a:p>
          <a:p>
            <a:endParaRPr lang="fr-CH" sz="26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036774"/>
              </p:ext>
            </p:extLst>
          </p:nvPr>
        </p:nvGraphicFramePr>
        <p:xfrm>
          <a:off x="2123728" y="2355170"/>
          <a:ext cx="3456384" cy="9361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7782"/>
                <a:gridCol w="578602"/>
              </a:tblGrid>
              <a:tr h="31203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400" dirty="0">
                          <a:effectLst/>
                        </a:rPr>
                        <a:t>Long séjour</a:t>
                      </a:r>
                      <a:endParaRPr lang="fr-CH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400">
                          <a:effectLst/>
                        </a:rPr>
                        <a:t>494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1203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400">
                          <a:effectLst/>
                        </a:rPr>
                        <a:t>Court séjour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400">
                          <a:effectLst/>
                        </a:rPr>
                        <a:t>90</a:t>
                      </a:r>
                      <a:endParaRPr lang="fr-CH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1203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400" dirty="0">
                          <a:effectLst/>
                        </a:rPr>
                        <a:t>Appartement supervisé</a:t>
                      </a:r>
                      <a:endParaRPr lang="fr-CH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400" dirty="0">
                          <a:effectLst/>
                        </a:rPr>
                        <a:t>49</a:t>
                      </a:r>
                      <a:endParaRPr lang="fr-CH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Nombre de demandes</a:t>
            </a:r>
            <a:endParaRPr lang="fr-CH" dirty="0"/>
          </a:p>
        </p:txBody>
      </p:sp>
      <p:graphicFrame>
        <p:nvGraphicFramePr>
          <p:cNvPr id="12" name="Graphiqu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5108780"/>
              </p:ext>
            </p:extLst>
          </p:nvPr>
        </p:nvGraphicFramePr>
        <p:xfrm>
          <a:off x="564708" y="3564726"/>
          <a:ext cx="7535683" cy="2757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6226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r>
              <a:rPr lang="fr-CH" dirty="0" smtClean="0"/>
              <a:t>demandes </a:t>
            </a:r>
            <a:r>
              <a:rPr lang="fr-CH" dirty="0" err="1" smtClean="0"/>
              <a:t>interbrios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BC5217A8-0E06-4059-AC45-433E2E67A85D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005832" y="4606280"/>
            <a:ext cx="986990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24056" y="1636697"/>
            <a:ext cx="7344816" cy="1831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74320" indent="-274320" algn="just"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fr-FR" altLang="fr-FR" sz="2400" dirty="0"/>
              <a:t>La CCICp collabore avec les 4 BRIOs régionaux. </a:t>
            </a:r>
            <a:endParaRPr lang="fr-FR" altLang="fr-FR" sz="2400" dirty="0" smtClean="0"/>
          </a:p>
          <a:p>
            <a:pPr marL="274320" indent="-274320" algn="just"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fr-FR" altLang="fr-FR" sz="2400" dirty="0" smtClean="0"/>
              <a:t>En </a:t>
            </a:r>
            <a:r>
              <a:rPr lang="fr-FR" altLang="fr-FR" sz="2400" dirty="0"/>
              <a:t>2019, elle a reçu 47 demandes provenant d’un BRIO pour une recherche d’hébergement en psychiatrie adulte :</a:t>
            </a:r>
            <a:endParaRPr lang="fr-CH" altLang="fr-FR" sz="24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CH" altLang="fr-FR" sz="1200" dirty="0">
              <a:solidFill>
                <a:srgbClr val="333333"/>
              </a:solidFill>
              <a:latin typeface="Open Sans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graphicFrame>
        <p:nvGraphicFramePr>
          <p:cNvPr id="18" name="Graphique 17"/>
          <p:cNvGraphicFramePr/>
          <p:nvPr>
            <p:extLst>
              <p:ext uri="{D42A27DB-BD31-4B8C-83A1-F6EECF244321}">
                <p14:modId xmlns:p14="http://schemas.microsoft.com/office/powerpoint/2010/main" val="2276596379"/>
              </p:ext>
            </p:extLst>
          </p:nvPr>
        </p:nvGraphicFramePr>
        <p:xfrm>
          <a:off x="1763688" y="3437688"/>
          <a:ext cx="5760640" cy="1769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57200" y="5459840"/>
            <a:ext cx="731167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74320" marR="0" lvl="0" indent="-274320" defTabSz="9144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</a:pPr>
            <a:r>
              <a:rPr lang="fr-FR" altLang="fr-FR" sz="2400" dirty="0"/>
              <a:t>En 2019, ce sont 19 demandes qui ont pu aboutir à une admission dans un EPSM (40%).</a:t>
            </a:r>
          </a:p>
        </p:txBody>
      </p:sp>
    </p:spTree>
    <p:extLst>
      <p:ext uri="{BB962C8B-B14F-4D97-AF65-F5344CB8AC3E}">
        <p14:creationId xmlns:p14="http://schemas.microsoft.com/office/powerpoint/2010/main" val="20438209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r>
              <a:rPr lang="fr-CH" dirty="0" smtClean="0"/>
              <a:t>demandes </a:t>
            </a:r>
            <a:r>
              <a:rPr lang="fr-CH" dirty="0" err="1" smtClean="0"/>
              <a:t>interbrios</a:t>
            </a:r>
            <a:r>
              <a:rPr lang="fr-CH" dirty="0" smtClean="0"/>
              <a:t> </a:t>
            </a:r>
            <a:r>
              <a:rPr lang="fr-CH" sz="3200" dirty="0" smtClean="0"/>
              <a:t>(suite)</a:t>
            </a:r>
            <a:endParaRPr lang="fr-CH" sz="3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BC5217A8-0E06-4059-AC45-433E2E67A85D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005832" y="4606280"/>
            <a:ext cx="986990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24056" y="1800126"/>
            <a:ext cx="7344816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74320" indent="-274320" algn="just"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fr-FR" sz="2400" dirty="0"/>
              <a:t>Dans l’autre sens, elle s’est adressée aux BRIOs pour des personnes </a:t>
            </a:r>
            <a:r>
              <a:rPr lang="fr-FR" sz="2400" dirty="0" smtClean="0"/>
              <a:t>présentant </a:t>
            </a:r>
            <a:r>
              <a:rPr lang="fr-FR" sz="2400" dirty="0"/>
              <a:t>des troubles psychiatriques </a:t>
            </a:r>
            <a:r>
              <a:rPr lang="fr-FR" sz="2400" dirty="0" smtClean="0"/>
              <a:t>et des difficultés</a:t>
            </a:r>
            <a:r>
              <a:rPr lang="fr-FR" sz="2400" dirty="0" smtClean="0"/>
              <a:t> liées </a:t>
            </a:r>
            <a:r>
              <a:rPr lang="fr-FR" sz="2400" dirty="0"/>
              <a:t>à </a:t>
            </a:r>
            <a:r>
              <a:rPr lang="fr-FR" sz="2400" dirty="0" smtClean="0"/>
              <a:t>l’âge. </a:t>
            </a:r>
            <a:endParaRPr lang="fr-CH" sz="2400" dirty="0"/>
          </a:p>
          <a:p>
            <a:pPr marL="274320" indent="-274320" algn="just"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fr-FR" sz="2400" dirty="0"/>
              <a:t>Parmi ces 41 demandes, </a:t>
            </a:r>
            <a:r>
              <a:rPr lang="fr-FR" sz="2400" dirty="0" smtClean="0"/>
              <a:t>26 </a:t>
            </a:r>
            <a:r>
              <a:rPr lang="fr-FR" sz="2400" dirty="0"/>
              <a:t>ont été admises en </a:t>
            </a:r>
            <a:r>
              <a:rPr lang="fr-FR" sz="2400" dirty="0" smtClean="0"/>
              <a:t>EMS</a:t>
            </a:r>
            <a:endParaRPr lang="fr-CH" altLang="fr-FR" sz="1200" dirty="0">
              <a:solidFill>
                <a:srgbClr val="333333"/>
              </a:solidFill>
              <a:latin typeface="Open Sans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graphicFrame>
        <p:nvGraphicFramePr>
          <p:cNvPr id="8" name="Graphique 7"/>
          <p:cNvGraphicFramePr/>
          <p:nvPr>
            <p:extLst>
              <p:ext uri="{D42A27DB-BD31-4B8C-83A1-F6EECF244321}">
                <p14:modId xmlns:p14="http://schemas.microsoft.com/office/powerpoint/2010/main" val="17335956"/>
              </p:ext>
            </p:extLst>
          </p:nvPr>
        </p:nvGraphicFramePr>
        <p:xfrm>
          <a:off x="1576184" y="3645024"/>
          <a:ext cx="6192688" cy="2493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959711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588850"/>
            <a:ext cx="6014715" cy="988862"/>
          </a:xfrm>
        </p:spPr>
        <p:txBody>
          <a:bodyPr>
            <a:noAutofit/>
          </a:bodyPr>
          <a:lstStyle/>
          <a:p>
            <a:r>
              <a:rPr lang="fr-FR" sz="3200" dirty="0"/>
              <a:t>Places annoncées et attribuées</a:t>
            </a:r>
            <a:endParaRPr lang="fr-CH" sz="3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244408" y="6093296"/>
            <a:ext cx="432048" cy="228600"/>
          </a:xfrm>
        </p:spPr>
        <p:txBody>
          <a:bodyPr/>
          <a:lstStyle/>
          <a:p>
            <a:fld id="{BC5217A8-0E06-4059-AC45-433E2E67A85D}" type="slidenum">
              <a:rPr lang="en-US" sz="2400">
                <a:solidFill>
                  <a:schemeClr val="bg2">
                    <a:lumMod val="10000"/>
                  </a:schemeClr>
                </a:solidFill>
              </a:rPr>
              <a:pPr/>
              <a:t>8</a:t>
            </a:fld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6" name="Picture 2" descr="T:\8. CCICP\Masques-modèles\Logo\high-res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71" t="31201" r="11855" b="39215"/>
          <a:stretch/>
        </p:blipFill>
        <p:spPr bwMode="auto">
          <a:xfrm>
            <a:off x="6620080" y="97382"/>
            <a:ext cx="1584855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755576" y="1795817"/>
            <a:ext cx="7344816" cy="2295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chemeClr val="tx2"/>
              </a:buClr>
              <a:buSzPct val="73000"/>
            </a:pPr>
            <a:endParaRPr lang="fr-CH" sz="2600" dirty="0"/>
          </a:p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endParaRPr lang="fr-CH" sz="2600" dirty="0" smtClean="0"/>
          </a:p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endParaRPr lang="fr-CH" sz="2600" dirty="0" smtClean="0"/>
          </a:p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endParaRPr lang="fr-CH" sz="2600" dirty="0" smtClean="0"/>
          </a:p>
          <a:p>
            <a:pPr marL="521208" lvl="1" indent="-228600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</a:pPr>
            <a:endParaRPr lang="fr-CH" sz="2000" dirty="0">
              <a:solidFill>
                <a:schemeClr val="tx1">
                  <a:tint val="85000"/>
                </a:schemeClr>
              </a:solidFill>
            </a:endParaRPr>
          </a:p>
        </p:txBody>
      </p:sp>
      <p:graphicFrame>
        <p:nvGraphicFramePr>
          <p:cNvPr id="12" name="Graphique 11"/>
          <p:cNvGraphicFramePr/>
          <p:nvPr/>
        </p:nvGraphicFramePr>
        <p:xfrm>
          <a:off x="1370330" y="7661275"/>
          <a:ext cx="5124450" cy="124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aphique 13"/>
          <p:cNvGraphicFramePr/>
          <p:nvPr>
            <p:extLst>
              <p:ext uri="{D42A27DB-BD31-4B8C-83A1-F6EECF244321}">
                <p14:modId xmlns:p14="http://schemas.microsoft.com/office/powerpoint/2010/main" val="694605177"/>
              </p:ext>
            </p:extLst>
          </p:nvPr>
        </p:nvGraphicFramePr>
        <p:xfrm>
          <a:off x="369083" y="2608848"/>
          <a:ext cx="7155245" cy="233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90652" y="1852187"/>
            <a:ext cx="688380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74320" marR="0" lvl="0" indent="-274320" algn="just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</a:pPr>
            <a:r>
              <a:rPr lang="fr-FR" altLang="fr-FR" sz="2400" dirty="0"/>
              <a:t>Au total 354 places annoncées disponibles au sein du réseau d’hébergement</a:t>
            </a:r>
            <a:endParaRPr lang="fr-CH" altLang="fr-FR" sz="2400" dirty="0"/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152400" y="191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539552" y="5065813"/>
            <a:ext cx="737192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74320" marR="0" lvl="0" indent="-274320" algn="just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</a:pPr>
            <a:r>
              <a:rPr lang="fr-FR" altLang="fr-FR" sz="2400" dirty="0" smtClean="0"/>
              <a:t>La </a:t>
            </a:r>
            <a:r>
              <a:rPr lang="fr-FR" altLang="fr-FR" sz="2400" dirty="0"/>
              <a:t>CCICp a attribué 359 places car certaines places ont été annoncées à </a:t>
            </a:r>
            <a:r>
              <a:rPr lang="fr-FR" altLang="fr-FR" sz="2400" dirty="0" smtClean="0"/>
              <a:t>fin 2018</a:t>
            </a:r>
            <a:r>
              <a:rPr lang="fr-FR" altLang="fr-FR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2677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r>
              <a:rPr lang="fr-FR" dirty="0"/>
              <a:t>Issues des demandes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5104" y="1484784"/>
            <a:ext cx="7643192" cy="1008112"/>
          </a:xfrm>
        </p:spPr>
        <p:txBody>
          <a:bodyPr/>
          <a:lstStyle/>
          <a:p>
            <a:r>
              <a:rPr lang="fr-FR" dirty="0"/>
              <a:t>Parmi les 633 dossiers ouverts, on distingue </a:t>
            </a:r>
            <a:r>
              <a:rPr lang="fr-FR" dirty="0" smtClean="0"/>
              <a:t>différents </a:t>
            </a:r>
            <a:r>
              <a:rPr lang="fr-FR" dirty="0"/>
              <a:t>types d’issues :</a:t>
            </a:r>
            <a:endParaRPr lang="fr-CH" dirty="0"/>
          </a:p>
          <a:p>
            <a:pPr lvl="1"/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BC5217A8-0E06-4059-AC45-433E2E67A85D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3237055745"/>
              </p:ext>
            </p:extLst>
          </p:nvPr>
        </p:nvGraphicFramePr>
        <p:xfrm>
          <a:off x="139166" y="320040"/>
          <a:ext cx="7529334" cy="6236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072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2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3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1894</TotalTime>
  <Words>420</Words>
  <Application>Microsoft Office PowerPoint</Application>
  <PresentationFormat>Affichage à l'écran (4:3)</PresentationFormat>
  <Paragraphs>122</Paragraphs>
  <Slides>11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9" baseType="lpstr">
      <vt:lpstr>Calibri</vt:lpstr>
      <vt:lpstr>Open Sans</vt:lpstr>
      <vt:lpstr>Segoe UI</vt:lpstr>
      <vt:lpstr>Times New Roman</vt:lpstr>
      <vt:lpstr>Trebuchet MS</vt:lpstr>
      <vt:lpstr>Wingdings</vt:lpstr>
      <vt:lpstr>Wingdings 2</vt:lpstr>
      <vt:lpstr>Opulent</vt:lpstr>
      <vt:lpstr>Bilan 2019 et recommandations  </vt:lpstr>
      <vt:lpstr>Table des Matières</vt:lpstr>
      <vt:lpstr>Activité 2019 et équipe CCICp</vt:lpstr>
      <vt:lpstr>Réseau d’hébergement</vt:lpstr>
      <vt:lpstr>Nombre de demandes</vt:lpstr>
      <vt:lpstr>demandes interbrios</vt:lpstr>
      <vt:lpstr>demandes interbrios (suite)</vt:lpstr>
      <vt:lpstr>Places annoncées et attribuées</vt:lpstr>
      <vt:lpstr>Issues des demandes</vt:lpstr>
      <vt:lpstr>4 Recommandations pour 2020 - 2021</vt:lpstr>
      <vt:lpstr>Page Internet</vt:lpstr>
    </vt:vector>
  </TitlesOfParts>
  <Company>FHVi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CCICP</dc:title>
  <dc:creator>DeneriazV</dc:creator>
  <cp:lastModifiedBy>Dénériaz Valérie</cp:lastModifiedBy>
  <cp:revision>171</cp:revision>
  <cp:lastPrinted>2018-06-04T12:17:09Z</cp:lastPrinted>
  <dcterms:created xsi:type="dcterms:W3CDTF">2017-11-07T14:18:43Z</dcterms:created>
  <dcterms:modified xsi:type="dcterms:W3CDTF">2020-10-16T09:13:51Z</dcterms:modified>
</cp:coreProperties>
</file>