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7" r:id="rId3"/>
    <p:sldId id="338" r:id="rId4"/>
    <p:sldId id="339" r:id="rId5"/>
    <p:sldId id="344" r:id="rId6"/>
    <p:sldId id="343" r:id="rId7"/>
    <p:sldId id="342" r:id="rId8"/>
    <p:sldId id="341" r:id="rId9"/>
    <p:sldId id="304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>
      <p:cViewPr varScale="1">
        <p:scale>
          <a:sx n="81" d="100"/>
          <a:sy n="81" d="100"/>
        </p:scale>
        <p:origin x="1445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587" cy="496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915" y="1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FB139-B9D0-4E84-A700-4DBEF144D35A}" type="datetimeFigureOut">
              <a:rPr lang="fr-CH" smtClean="0"/>
              <a:t>30.08.2021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29"/>
            <a:ext cx="2945587" cy="496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915" y="9429729"/>
            <a:ext cx="2946674" cy="496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C8ECB-E1F7-46C8-938C-938C354DBD9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82156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EE572-9444-4BC3-843E-352EBC76DF68}" type="datetimeFigureOut">
              <a:rPr lang="fr-CH" smtClean="0"/>
              <a:t>30.08.2021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4B904-157C-47DF-BCA9-20A57FAE187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254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4B904-157C-47DF-BCA9-20A57FAE187F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4083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4B904-157C-47DF-BCA9-20A57FAE187F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31658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4B904-157C-47DF-BCA9-20A57FAE187F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20039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4B904-157C-47DF-BCA9-20A57FAE187F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8506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4B904-157C-47DF-BCA9-20A57FAE187F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5677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B2752A73-0383-411B-BB3C-6BADE94B53E5}" type="datetime1">
              <a:rPr lang="en-US" smtClean="0"/>
              <a:t>8/30/2021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2965CBAF-E551-4AF3-9AEB-4549BD83C176}" type="datetime1">
              <a:rPr lang="en-US" smtClean="0"/>
              <a:t>8/30/2021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 eaLnBrk="1" latinLnBrk="0" hangingPunct="1"/>
            <a:fld id="{D6FC0889-BCCF-4A9C-96BB-5417F3C21EA8}" type="datetime1">
              <a:rPr lang="en-US" smtClean="0"/>
              <a:t>8/30/2021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66C649F-E578-46AB-A10F-B1AD96057F9F}" type="datetime1">
              <a:rPr lang="en-US" smtClean="0"/>
              <a:t>8/30/2021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DE797EE3-E45C-4867-BC4F-0FFF8FBBFFF5}" type="datetime1">
              <a:rPr lang="en-US" smtClean="0"/>
              <a:t>8/30/2021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001023B0-E5C2-441A-9DAC-B70DD542FE77}" type="datetime1">
              <a:rPr lang="en-US" smtClean="0"/>
              <a:t>8/30/2021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CAB7FED-7633-47FF-BB2E-47B407036194}" type="datetime1">
              <a:rPr lang="en-US" smtClean="0"/>
              <a:t>8/30/2021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6ED873-713D-414E-8AF1-C7363D110401}" type="datetime1">
              <a:rPr lang="en-US" smtClean="0"/>
              <a:t>8/30/2021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B9DC04AC-15E7-4DE0-AD6D-909AE8B57A29}" type="datetime1">
              <a:rPr lang="en-US" smtClean="0"/>
              <a:t>8/30/2021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76AD7F41-0E47-45E0-85C1-1E941884DFBA}" type="datetime1">
              <a:rPr lang="en-US" smtClean="0"/>
              <a:t>8/30/2021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4133BAB-C219-4E6C-BD56-181420852DB3}" type="datetime1">
              <a:rPr lang="en-US" smtClean="0"/>
              <a:t>8/30/2021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DA36E35E-E09B-40C3-B2BB-3009CEF106BA}" type="datetime1">
              <a:rPr lang="en-US" smtClean="0"/>
              <a:t>8/30/2021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‹N°›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635896" y="2987041"/>
            <a:ext cx="5256584" cy="2004072"/>
          </a:xfrm>
        </p:spPr>
        <p:txBody>
          <a:bodyPr/>
          <a:lstStyle/>
          <a:p>
            <a:r>
              <a:rPr lang="fr-CH" sz="3600" dirty="0" smtClean="0"/>
              <a:t>Recommandations CCICP 2021</a:t>
            </a:r>
            <a:r>
              <a:rPr lang="fr-CH" sz="1800" dirty="0" smtClean="0"/>
              <a:t/>
            </a:r>
            <a:br>
              <a:rPr lang="fr-CH" sz="1800" dirty="0" smtClean="0"/>
            </a:br>
            <a:r>
              <a:rPr lang="fr-CH" sz="1800" dirty="0"/>
              <a:t/>
            </a:r>
            <a:br>
              <a:rPr lang="fr-CH" sz="1800" dirty="0"/>
            </a:br>
            <a:endParaRPr lang="fr-CH" sz="1800" dirty="0"/>
          </a:p>
        </p:txBody>
      </p:sp>
      <p:sp>
        <p:nvSpPr>
          <p:cNvPr id="5" name="ZoneTexte 4"/>
          <p:cNvSpPr txBox="1"/>
          <p:nvPr/>
        </p:nvSpPr>
        <p:spPr>
          <a:xfrm>
            <a:off x="3635896" y="5733256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 smtClean="0"/>
              <a:t>Commission partenariale– 10.09.21</a:t>
            </a:r>
            <a:endParaRPr lang="fr-CH" sz="1400" dirty="0" smtClean="0"/>
          </a:p>
          <a:p>
            <a:pPr algn="r"/>
            <a:r>
              <a:rPr lang="fr-CH" sz="1400" dirty="0" smtClean="0"/>
              <a:t>Valérie Dénériaz resp. CCICp</a:t>
            </a:r>
            <a:endParaRPr lang="fr-CH" sz="1400" dirty="0"/>
          </a:p>
        </p:txBody>
      </p:sp>
      <p:pic>
        <p:nvPicPr>
          <p:cNvPr id="2050" name="Picture 2" descr="T:\8. CCICP\Masques-modèles\Logo\high-re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" t="27008" r="9699" b="25957"/>
          <a:stretch/>
        </p:blipFill>
        <p:spPr bwMode="auto">
          <a:xfrm>
            <a:off x="323528" y="260648"/>
            <a:ext cx="4192415" cy="227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1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Table des Matières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348880"/>
            <a:ext cx="7239000" cy="3096344"/>
          </a:xfrm>
        </p:spPr>
        <p:txBody>
          <a:bodyPr>
            <a:normAutofit/>
          </a:bodyPr>
          <a:lstStyle/>
          <a:p>
            <a:r>
              <a:rPr lang="fr-CH" dirty="0" smtClean="0"/>
              <a:t>Activité 2020</a:t>
            </a:r>
          </a:p>
          <a:p>
            <a:endParaRPr lang="fr-CH" dirty="0" smtClean="0"/>
          </a:p>
          <a:p>
            <a:r>
              <a:rPr lang="fr-CH" dirty="0" smtClean="0"/>
              <a:t>4 recommandations 2021</a:t>
            </a:r>
          </a:p>
          <a:p>
            <a:endParaRPr lang="fr-CH" dirty="0" smtClean="0"/>
          </a:p>
          <a:p>
            <a:r>
              <a:rPr lang="fr-CH" dirty="0" smtClean="0"/>
              <a:t>Conclusion</a:t>
            </a:r>
            <a:endParaRPr lang="fr-CH" dirty="0"/>
          </a:p>
          <a:p>
            <a:pPr lvl="2"/>
            <a:endParaRPr lang="fr-CH" dirty="0" smtClean="0"/>
          </a:p>
        </p:txBody>
      </p:sp>
      <p:pic>
        <p:nvPicPr>
          <p:cNvPr id="3074" name="Picture 2" descr="T:\8. CCICP\Masques-modèles\Logo\high-re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1" t="31201" r="11855" b="39215"/>
          <a:stretch/>
        </p:blipFill>
        <p:spPr bwMode="auto">
          <a:xfrm>
            <a:off x="6588224" y="188640"/>
            <a:ext cx="15848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94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8396" y="188641"/>
            <a:ext cx="5941684" cy="1224136"/>
          </a:xfrm>
        </p:spPr>
        <p:txBody>
          <a:bodyPr>
            <a:noAutofit/>
          </a:bodyPr>
          <a:lstStyle/>
          <a:p>
            <a:r>
              <a:rPr lang="fr-CH" sz="3600" dirty="0" smtClean="0"/>
              <a:t>Volume d’Activité 2020</a:t>
            </a:r>
            <a:endParaRPr lang="fr-CH" sz="3600" dirty="0"/>
          </a:p>
        </p:txBody>
      </p:sp>
      <p:pic>
        <p:nvPicPr>
          <p:cNvPr id="5" name="Picture 2" descr="T:\8. CCICP\Masques-modèles\Logo\high-re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1" t="31201" r="11855" b="39215"/>
          <a:stretch/>
        </p:blipFill>
        <p:spPr bwMode="auto">
          <a:xfrm>
            <a:off x="6620080" y="116632"/>
            <a:ext cx="15848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539552" y="1844824"/>
            <a:ext cx="734481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2000" dirty="0"/>
              <a:t>Le nombre de demandes aboutissant à l’ouverture d’un dossier dans la Brioche psy a augmenté </a:t>
            </a:r>
            <a:r>
              <a:rPr lang="fr-CH" sz="2000" dirty="0" smtClean="0"/>
              <a:t>de</a:t>
            </a:r>
            <a:r>
              <a:rPr lang="fr-CH" sz="2000" b="1" dirty="0" smtClean="0"/>
              <a:t> </a:t>
            </a:r>
            <a:r>
              <a:rPr lang="fr-CH" sz="2000" b="1" dirty="0"/>
              <a:t>7.6 %</a:t>
            </a:r>
            <a:r>
              <a:rPr lang="fr-CH" sz="2000" dirty="0"/>
              <a:t> au </a:t>
            </a:r>
            <a:r>
              <a:rPr lang="fr-CH" sz="2000" dirty="0" smtClean="0"/>
              <a:t>total</a:t>
            </a:r>
            <a:r>
              <a:rPr lang="fr-CH" sz="2000" dirty="0"/>
              <a:t> </a:t>
            </a:r>
            <a:r>
              <a:rPr lang="fr-CH" sz="2000" dirty="0" smtClean="0"/>
              <a:t>entre 2019 et 2020. Cela en particulier pour les demandes gérées par la CCICp </a:t>
            </a:r>
            <a:r>
              <a:rPr lang="fr-CH" sz="1200" dirty="0" smtClean="0"/>
              <a:t>(2.2 ept) </a:t>
            </a:r>
            <a:r>
              <a:rPr lang="fr-CH" dirty="0" smtClean="0"/>
              <a:t>:</a:t>
            </a:r>
          </a:p>
          <a:p>
            <a:pPr algn="just"/>
            <a:endParaRPr lang="fr-CH" dirty="0"/>
          </a:p>
          <a:p>
            <a:pPr algn="just"/>
            <a:endParaRPr lang="fr-CH" dirty="0" smtClean="0"/>
          </a:p>
          <a:p>
            <a:pPr algn="just"/>
            <a:endParaRPr lang="fr-CH" dirty="0"/>
          </a:p>
          <a:p>
            <a:pPr algn="just"/>
            <a:endParaRPr lang="fr-CH" dirty="0" smtClean="0"/>
          </a:p>
          <a:p>
            <a:pPr algn="just"/>
            <a:endParaRPr lang="fr-CH" dirty="0" smtClean="0"/>
          </a:p>
          <a:p>
            <a:pPr algn="just"/>
            <a:endParaRPr lang="fr-CH" dirty="0"/>
          </a:p>
          <a:p>
            <a:pPr algn="just"/>
            <a:r>
              <a:rPr lang="fr-CH" sz="2000" dirty="0" smtClean="0"/>
              <a:t>En </a:t>
            </a:r>
            <a:r>
              <a:rPr lang="fr-CH" sz="2000" dirty="0"/>
              <a:t>2021, le volume d’activité continue à augmenter puisqu’on dénombre 519 nouvelles demandes du 01.01.21 au 31.08.21</a:t>
            </a:r>
          </a:p>
          <a:p>
            <a:pPr algn="just"/>
            <a:r>
              <a:rPr lang="fr-CH" sz="2000" dirty="0"/>
              <a:t>(pour 455 à la même date en 2020 : </a:t>
            </a:r>
            <a:r>
              <a:rPr lang="fr-CH" sz="2000" b="1" dirty="0"/>
              <a:t>+14</a:t>
            </a:r>
            <a:r>
              <a:rPr lang="fr-CH" sz="2000" b="1" dirty="0" smtClean="0"/>
              <a:t>%</a:t>
            </a:r>
            <a:r>
              <a:rPr lang="fr-CH" sz="2000" dirty="0" smtClean="0"/>
              <a:t>)</a:t>
            </a:r>
          </a:p>
          <a:p>
            <a:pPr algn="just"/>
            <a:r>
              <a:rPr lang="fr-CH" sz="2000" dirty="0" smtClean="0"/>
              <a:t>Parmi ces 519 demandes, 236 traitées par la CCICp </a:t>
            </a:r>
            <a:r>
              <a:rPr lang="fr-CH" sz="1400" dirty="0" smtClean="0"/>
              <a:t>(</a:t>
            </a:r>
            <a:r>
              <a:rPr lang="fr-CH" sz="1400" dirty="0"/>
              <a:t>45.5%) </a:t>
            </a:r>
            <a:endParaRPr lang="fr-CH" sz="20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41124"/>
              </p:ext>
            </p:extLst>
          </p:nvPr>
        </p:nvGraphicFramePr>
        <p:xfrm>
          <a:off x="678396" y="3212976"/>
          <a:ext cx="6433725" cy="1331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5412"/>
                <a:gridCol w="1316313"/>
                <a:gridCol w="1476000"/>
                <a:gridCol w="1476000"/>
              </a:tblGrid>
              <a:tr h="50405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</a:rPr>
                        <a:t>Demandes d’orientation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938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</a:rPr>
                        <a:t>Utilisateurs Brioche psy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42913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</a:rPr>
                        <a:t>CCICp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2000" dirty="0">
                          <a:effectLst/>
                        </a:rPr>
                        <a:t>Total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069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CH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Comparaison 2019-2020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-13.26%</a:t>
                      </a:r>
                      <a:endParaRPr lang="fr-CH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+ 32.87%</a:t>
                      </a:r>
                      <a:endParaRPr lang="fr-CH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+7.6 %</a:t>
                      </a:r>
                      <a:endParaRPr lang="fr-CH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3293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CH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Demandes 2020</a:t>
                      </a:r>
                      <a:endParaRPr kumimoji="0" lang="fr-CH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8413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CH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681</a:t>
                      </a: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099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fr-CH" dirty="0" smtClean="0"/>
              <a:t>recommandations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9416"/>
            <a:ext cx="7499177" cy="4123840"/>
          </a:xfrm>
        </p:spPr>
        <p:txBody>
          <a:bodyPr>
            <a:normAutofit fontScale="92500" lnSpcReduction="10000"/>
          </a:bodyPr>
          <a:lstStyle/>
          <a:p>
            <a:r>
              <a:rPr lang="fr-CH" dirty="0"/>
              <a:t>D</a:t>
            </a:r>
            <a:r>
              <a:rPr lang="fr-CH" dirty="0" smtClean="0"/>
              <a:t>évelopper </a:t>
            </a:r>
            <a:r>
              <a:rPr lang="fr-CH" dirty="0"/>
              <a:t>la mission de réduction des risques et engagement dans le </a:t>
            </a:r>
            <a:r>
              <a:rPr lang="fr-CH" dirty="0" smtClean="0"/>
              <a:t>suivi</a:t>
            </a:r>
          </a:p>
          <a:p>
            <a:endParaRPr lang="fr-CH" dirty="0"/>
          </a:p>
          <a:p>
            <a:pPr lvl="1"/>
            <a:r>
              <a:rPr lang="fr-CH" dirty="0" smtClean="0"/>
              <a:t>Manque de places récurrent dans cette mission </a:t>
            </a:r>
            <a:r>
              <a:rPr lang="fr-CH" sz="1800" dirty="0" smtClean="0"/>
              <a:t>(6 EPSM pour 151 places)</a:t>
            </a:r>
            <a:endParaRPr lang="fr-CH" dirty="0" smtClean="0"/>
          </a:p>
          <a:p>
            <a:pPr lvl="2"/>
            <a:r>
              <a:rPr lang="fr-CH" dirty="0" smtClean="0"/>
              <a:t>44 </a:t>
            </a:r>
            <a:r>
              <a:rPr lang="fr-CH" dirty="0"/>
              <a:t>places annoncées </a:t>
            </a:r>
            <a:r>
              <a:rPr lang="fr-CH" dirty="0" smtClean="0"/>
              <a:t>en 2020 pour </a:t>
            </a:r>
            <a:r>
              <a:rPr lang="fr-CH" dirty="0"/>
              <a:t>80 places </a:t>
            </a:r>
            <a:r>
              <a:rPr lang="fr-CH" dirty="0" smtClean="0"/>
              <a:t>recherchées</a:t>
            </a:r>
          </a:p>
          <a:p>
            <a:pPr lvl="1"/>
            <a:r>
              <a:rPr lang="fr-CH" dirty="0" smtClean="0"/>
              <a:t>Difficultés liées à l’ouverture de nouvelles places </a:t>
            </a:r>
          </a:p>
          <a:p>
            <a:pPr lvl="1"/>
            <a:endParaRPr lang="fr-CH" dirty="0"/>
          </a:p>
          <a:p>
            <a:pPr marL="1527175" lvl="2" indent="-990600">
              <a:buNone/>
            </a:pPr>
            <a:r>
              <a:rPr lang="fr-CH" dirty="0" smtClean="0"/>
              <a:t>	</a:t>
            </a:r>
            <a:r>
              <a:rPr lang="fr-FR" sz="2300" dirty="0">
                <a:solidFill>
                  <a:schemeClr val="tx1">
                    <a:tint val="85000"/>
                  </a:schemeClr>
                </a:solidFill>
              </a:rPr>
              <a:t>Mise en place par le PPAD d’un GT réunissant </a:t>
            </a:r>
            <a:r>
              <a:rPr lang="fr-CH" sz="2300" dirty="0">
                <a:solidFill>
                  <a:schemeClr val="tx1">
                    <a:tint val="85000"/>
                  </a:schemeClr>
                </a:solidFill>
              </a:rPr>
              <a:t>l’ensemble des EPSM de RdR ainsi que les ESE addiction assurant cette mission. La CCICp est associée à ces </a:t>
            </a:r>
            <a:r>
              <a:rPr lang="fr-CH" sz="2300" dirty="0" smtClean="0">
                <a:solidFill>
                  <a:schemeClr val="tx1">
                    <a:tint val="85000"/>
                  </a:schemeClr>
                </a:solidFill>
              </a:rPr>
              <a:t>travaux</a:t>
            </a:r>
            <a:endParaRPr lang="fr-CH" sz="2400" dirty="0"/>
          </a:p>
          <a:p>
            <a:pPr marL="1254125" lvl="1" indent="0">
              <a:buNone/>
            </a:pPr>
            <a:endParaRPr lang="fr-CH" dirty="0"/>
          </a:p>
        </p:txBody>
      </p:sp>
      <p:sp>
        <p:nvSpPr>
          <p:cNvPr id="5" name="Flèche droite 4"/>
          <p:cNvSpPr/>
          <p:nvPr/>
        </p:nvSpPr>
        <p:spPr>
          <a:xfrm>
            <a:off x="899592" y="4365104"/>
            <a:ext cx="79208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199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fr-CH" dirty="0" smtClean="0"/>
              <a:t>recommandations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CH" dirty="0"/>
              <a:t>F</a:t>
            </a:r>
            <a:r>
              <a:rPr lang="fr-CH" dirty="0" smtClean="0"/>
              <a:t>aciliter </a:t>
            </a:r>
            <a:r>
              <a:rPr lang="fr-CH" dirty="0"/>
              <a:t>la transition </a:t>
            </a:r>
            <a:r>
              <a:rPr lang="fr-CH" dirty="0" smtClean="0"/>
              <a:t>mineur-majeur</a:t>
            </a:r>
          </a:p>
          <a:p>
            <a:pPr lvl="1" algn="just"/>
            <a:r>
              <a:rPr lang="fr-CH" dirty="0" smtClean="0"/>
              <a:t>Augmentation des demandes d’orientation pour les jeunes adultes </a:t>
            </a:r>
            <a:r>
              <a:rPr lang="fr-CH" sz="1800" dirty="0" smtClean="0"/>
              <a:t>(</a:t>
            </a:r>
            <a:r>
              <a:rPr lang="fr-CH" sz="1800" dirty="0"/>
              <a:t>grande majorité de ces</a:t>
            </a:r>
            <a:r>
              <a:rPr lang="fr-CH" sz="1800" b="1" dirty="0"/>
              <a:t> </a:t>
            </a:r>
            <a:r>
              <a:rPr lang="fr-CH" sz="1800" dirty="0"/>
              <a:t>jeunes sont âgés entre 17 et 19 </a:t>
            </a:r>
            <a:r>
              <a:rPr lang="fr-CH" sz="1800" dirty="0" smtClean="0"/>
              <a:t>ans)</a:t>
            </a:r>
          </a:p>
          <a:p>
            <a:pPr lvl="1" algn="just"/>
            <a:endParaRPr lang="fr-CH" sz="1800" dirty="0"/>
          </a:p>
          <a:p>
            <a:pPr lvl="1" algn="just"/>
            <a:endParaRPr lang="fr-CH" sz="1800" dirty="0" smtClean="0"/>
          </a:p>
          <a:p>
            <a:pPr lvl="1" algn="just"/>
            <a:endParaRPr lang="fr-CH" sz="1800" dirty="0"/>
          </a:p>
          <a:p>
            <a:pPr lvl="1" algn="just"/>
            <a:endParaRPr lang="fr-CH" sz="1800" dirty="0" smtClean="0"/>
          </a:p>
          <a:p>
            <a:pPr algn="just"/>
            <a:r>
              <a:rPr lang="fr-CH" sz="2100" dirty="0" smtClean="0"/>
              <a:t>Nécessité de renforcer les passerelles et moyens d’anticipation</a:t>
            </a:r>
          </a:p>
          <a:p>
            <a:pPr algn="just"/>
            <a:r>
              <a:rPr lang="fr-CH" sz="2100" dirty="0" smtClean="0"/>
              <a:t>Problématique spécifique liée au </a:t>
            </a:r>
            <a:r>
              <a:rPr lang="fr-CH" sz="2100" dirty="0" smtClean="0"/>
              <a:t>TSA sans DI </a:t>
            </a:r>
            <a:r>
              <a:rPr lang="fr-CH" sz="1800" dirty="0" smtClean="0"/>
              <a:t>(N=16)</a:t>
            </a:r>
            <a:endParaRPr lang="fr-CH" sz="1800" dirty="0" smtClean="0"/>
          </a:p>
          <a:p>
            <a:pPr algn="just"/>
            <a:r>
              <a:rPr lang="fr-CH" sz="2100" dirty="0" smtClean="0"/>
              <a:t>GT </a:t>
            </a:r>
            <a:r>
              <a:rPr lang="fr-CH" sz="2100" dirty="0" smtClean="0"/>
              <a:t>transition mineur majeur sous </a:t>
            </a:r>
            <a:r>
              <a:rPr lang="fr-CH" sz="2100" dirty="0" smtClean="0"/>
              <a:t>la responsabilité de la DGEJ</a:t>
            </a:r>
          </a:p>
          <a:p>
            <a:pPr lvl="1"/>
            <a:endParaRPr lang="fr-CH" dirty="0" smtClean="0"/>
          </a:p>
          <a:p>
            <a:pPr lvl="1"/>
            <a:endParaRPr lang="fr-CH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577645"/>
              </p:ext>
            </p:extLst>
          </p:nvPr>
        </p:nvGraphicFramePr>
        <p:xfrm>
          <a:off x="1259632" y="3356992"/>
          <a:ext cx="5760640" cy="1109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7676"/>
                <a:gridCol w="993241"/>
                <a:gridCol w="993241"/>
                <a:gridCol w="993241"/>
                <a:gridCol w="993241"/>
              </a:tblGrid>
              <a:tr h="374880">
                <a:tc rowSpan="2">
                  <a:txBody>
                    <a:bodyPr/>
                    <a:lstStyle/>
                    <a:p>
                      <a:pPr marL="2159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H" sz="1600" dirty="0">
                          <a:effectLst/>
                        </a:rPr>
                        <a:t>Situation de mineurs ou jeunes adultes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H" sz="1400" dirty="0">
                          <a:effectLst/>
                        </a:rPr>
                        <a:t>2018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H" sz="1400">
                          <a:effectLst/>
                        </a:rPr>
                        <a:t>2019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H" sz="1800" dirty="0">
                          <a:effectLst/>
                        </a:rPr>
                        <a:t>2020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H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01.01-31.08.21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3232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H" sz="1800" dirty="0">
                          <a:effectLst/>
                        </a:rPr>
                        <a:t>13</a:t>
                      </a:r>
                      <a:endParaRPr lang="fr-CH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H" sz="1800" dirty="0">
                          <a:effectLst/>
                        </a:rPr>
                        <a:t>38</a:t>
                      </a:r>
                      <a:endParaRPr lang="fr-CH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CH" sz="2800" dirty="0">
                          <a:effectLst/>
                        </a:rPr>
                        <a:t>88</a:t>
                      </a:r>
                      <a:endParaRPr lang="fr-CH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fr-CH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kumimoji="0" lang="fr-CH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02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fr-CH" dirty="0" smtClean="0"/>
              <a:t>recommandations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>
            <a:normAutofit/>
          </a:bodyPr>
          <a:lstStyle/>
          <a:p>
            <a:pPr algn="just"/>
            <a:r>
              <a:rPr lang="fr-CH" dirty="0"/>
              <a:t>F</a:t>
            </a:r>
            <a:r>
              <a:rPr lang="fr-CH" dirty="0" smtClean="0"/>
              <a:t>aciliter </a:t>
            </a:r>
            <a:r>
              <a:rPr lang="fr-CH" dirty="0"/>
              <a:t>l’orientation des personnes en situation de handicap avec un trouble </a:t>
            </a:r>
            <a:r>
              <a:rPr lang="fr-CH" dirty="0" smtClean="0"/>
              <a:t>psychiatrique</a:t>
            </a:r>
          </a:p>
          <a:p>
            <a:pPr lvl="1" algn="just"/>
            <a:r>
              <a:rPr lang="fr-CH" dirty="0" smtClean="0"/>
              <a:t>Formalisation de la coordination entre la CCICp et le DCISH (et SPDM)</a:t>
            </a:r>
          </a:p>
          <a:p>
            <a:pPr lvl="1" algn="just"/>
            <a:endParaRPr lang="fr-CH" dirty="0"/>
          </a:p>
          <a:p>
            <a:pPr lvl="1" algn="just"/>
            <a:endParaRPr lang="fr-CH" dirty="0" smtClean="0"/>
          </a:p>
          <a:p>
            <a:pPr lvl="1" algn="just"/>
            <a:r>
              <a:rPr lang="fr-CH" dirty="0"/>
              <a:t> Seules 7 admissions en EPSM et 1 en ESE handicap ont pu être réalisées en 2020.</a:t>
            </a:r>
          </a:p>
          <a:p>
            <a:pPr marL="1433513" lvl="1" indent="0" algn="just">
              <a:buNone/>
            </a:pPr>
            <a:endParaRPr lang="fr-CH" sz="2100" dirty="0" smtClean="0"/>
          </a:p>
          <a:p>
            <a:pPr marL="1433513" lvl="1" indent="0" algn="just">
              <a:buNone/>
            </a:pPr>
            <a:r>
              <a:rPr lang="fr-CH" sz="2100" dirty="0" smtClean="0"/>
              <a:t>Note à l’attention du PHAND et PPAD faisant constats des besoins et manques dans le réseau</a:t>
            </a:r>
          </a:p>
          <a:p>
            <a:pPr lvl="1"/>
            <a:endParaRPr lang="fr-CH" dirty="0"/>
          </a:p>
          <a:p>
            <a:pPr lvl="1"/>
            <a:endParaRPr lang="fr-CH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676600"/>
              </p:ext>
            </p:extLst>
          </p:nvPr>
        </p:nvGraphicFramePr>
        <p:xfrm>
          <a:off x="3779912" y="3356992"/>
          <a:ext cx="3916288" cy="802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7292"/>
                <a:gridCol w="1418996"/>
              </a:tblGrid>
              <a:tr h="24202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</a:rPr>
                        <a:t>Demandes </a:t>
                      </a:r>
                      <a:r>
                        <a:rPr lang="fr-CH" sz="1400" dirty="0" smtClean="0">
                          <a:effectLst/>
                        </a:rPr>
                        <a:t>DCISH / CCICp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308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400">
                          <a:effectLst/>
                        </a:rPr>
                        <a:t>2020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800" dirty="0">
                          <a:effectLst/>
                        </a:rPr>
                        <a:t>44</a:t>
                      </a:r>
                      <a:endParaRPr lang="fr-CH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20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100">
                          <a:effectLst/>
                        </a:rPr>
                        <a:t>2019</a:t>
                      </a:r>
                      <a:endParaRPr lang="fr-CH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100" dirty="0">
                          <a:effectLst/>
                        </a:rPr>
                        <a:t>28</a:t>
                      </a:r>
                      <a:endParaRPr lang="fr-CH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6" name="Flèche droite 5"/>
          <p:cNvSpPr/>
          <p:nvPr/>
        </p:nvSpPr>
        <p:spPr>
          <a:xfrm>
            <a:off x="899592" y="5805264"/>
            <a:ext cx="79208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36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fr-CH" dirty="0" smtClean="0"/>
              <a:t>recommandations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/>
          <a:lstStyle/>
          <a:p>
            <a:pPr algn="just"/>
            <a:r>
              <a:rPr lang="fr-CH" dirty="0"/>
              <a:t>F</a:t>
            </a:r>
            <a:r>
              <a:rPr lang="fr-CH" dirty="0" smtClean="0"/>
              <a:t>aciliter </a:t>
            </a:r>
            <a:r>
              <a:rPr lang="fr-CH" dirty="0"/>
              <a:t>l’orientation des personnes âgées avec un trouble psychiatrique et/ou </a:t>
            </a:r>
            <a:r>
              <a:rPr lang="fr-CH" dirty="0" smtClean="0"/>
              <a:t>d’addictions</a:t>
            </a:r>
          </a:p>
          <a:p>
            <a:pPr lvl="1" algn="just"/>
            <a:endParaRPr lang="fr-FR" dirty="0" smtClean="0"/>
          </a:p>
          <a:p>
            <a:pPr lvl="1" algn="just"/>
            <a:r>
              <a:rPr lang="fr-FR" dirty="0" smtClean="0"/>
              <a:t>Projet pilote PPAD/PGPA</a:t>
            </a:r>
          </a:p>
          <a:p>
            <a:pPr lvl="1" algn="just"/>
            <a:r>
              <a:rPr lang="fr-FR" dirty="0" smtClean="0"/>
              <a:t>En </a:t>
            </a:r>
            <a:r>
              <a:rPr lang="fr-FR" dirty="0"/>
              <a:t>2020, la </a:t>
            </a:r>
            <a:r>
              <a:rPr lang="fr-FR" dirty="0" smtClean="0"/>
              <a:t>CCICp a sollicité les BRIOs des 4 régions afin de préciser les besoins dans </a:t>
            </a:r>
            <a:r>
              <a:rPr lang="fr-FR" dirty="0"/>
              <a:t>l’ensemble du </a:t>
            </a:r>
            <a:r>
              <a:rPr lang="fr-FR" dirty="0" smtClean="0"/>
              <a:t>canton </a:t>
            </a:r>
            <a:r>
              <a:rPr lang="fr-FR" sz="1800" dirty="0" smtClean="0"/>
              <a:t>(130 situations identifiées)</a:t>
            </a:r>
            <a:endParaRPr lang="fr-FR" sz="1800" dirty="0" smtClean="0"/>
          </a:p>
          <a:p>
            <a:pPr lvl="1" algn="just"/>
            <a:r>
              <a:rPr lang="fr-FR" dirty="0" smtClean="0"/>
              <a:t>Un </a:t>
            </a:r>
            <a:r>
              <a:rPr lang="fr-FR" dirty="0"/>
              <a:t>rapport en collaboration avec </a:t>
            </a:r>
            <a:r>
              <a:rPr lang="fr-FR" dirty="0" smtClean="0"/>
              <a:t>le RSHL </a:t>
            </a:r>
            <a:r>
              <a:rPr lang="fr-FR" dirty="0" smtClean="0"/>
              <a:t>est </a:t>
            </a:r>
            <a:r>
              <a:rPr lang="fr-FR" dirty="0"/>
              <a:t>en </a:t>
            </a:r>
            <a:r>
              <a:rPr lang="fr-FR" dirty="0" smtClean="0"/>
              <a:t>cours </a:t>
            </a:r>
            <a:r>
              <a:rPr lang="fr-FR" dirty="0" smtClean="0"/>
              <a:t>de finalisation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432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Conclusion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3920"/>
          </a:xfrm>
        </p:spPr>
        <p:txBody>
          <a:bodyPr>
            <a:noAutofit/>
          </a:bodyPr>
          <a:lstStyle/>
          <a:p>
            <a:pPr algn="just"/>
            <a:r>
              <a:rPr lang="fr-CH" dirty="0"/>
              <a:t>Point commun des 4 recommandations </a:t>
            </a:r>
            <a:r>
              <a:rPr lang="fr-CH" sz="2000" dirty="0" smtClean="0"/>
              <a:t>: situations complexes avec comorbidités liées à l’addiction</a:t>
            </a:r>
            <a:r>
              <a:rPr lang="fr-CH" sz="2000" dirty="0"/>
              <a:t>, le handicap ou </a:t>
            </a:r>
            <a:r>
              <a:rPr lang="fr-CH" sz="2000" dirty="0" smtClean="0"/>
              <a:t>liées </a:t>
            </a:r>
            <a:r>
              <a:rPr lang="fr-CH" sz="2000" dirty="0"/>
              <a:t>à l’âge des personnes (jeunes adultes ou personnes âgées</a:t>
            </a:r>
            <a:r>
              <a:rPr lang="fr-CH" sz="2000" dirty="0" smtClean="0"/>
              <a:t>)</a:t>
            </a:r>
            <a:endParaRPr lang="fr-CH" sz="2000" dirty="0"/>
          </a:p>
          <a:p>
            <a:pPr algn="just"/>
            <a:r>
              <a:rPr lang="fr-CH" sz="2000" dirty="0" smtClean="0"/>
              <a:t>Les EPSM/PPS ne </a:t>
            </a:r>
            <a:r>
              <a:rPr lang="fr-CH" sz="2000" dirty="0"/>
              <a:t>disposent pas forcément des moyens nécessaires en termes :</a:t>
            </a:r>
          </a:p>
          <a:p>
            <a:pPr lvl="1" algn="just"/>
            <a:r>
              <a:rPr lang="fr-CH" sz="1800" dirty="0"/>
              <a:t>de formation spécifique </a:t>
            </a:r>
            <a:endParaRPr lang="fr-CH" sz="1800" dirty="0" smtClean="0"/>
          </a:p>
          <a:p>
            <a:pPr lvl="1" algn="just"/>
            <a:r>
              <a:rPr lang="fr-CH" sz="1800" dirty="0" smtClean="0"/>
              <a:t>de </a:t>
            </a:r>
            <a:r>
              <a:rPr lang="fr-CH" sz="1800" dirty="0"/>
              <a:t>dotation en personnel </a:t>
            </a:r>
            <a:endParaRPr lang="fr-CH" sz="1800" dirty="0" smtClean="0"/>
          </a:p>
          <a:p>
            <a:pPr lvl="1" algn="just"/>
            <a:r>
              <a:rPr lang="fr-CH" sz="1800" dirty="0" smtClean="0"/>
              <a:t>de </a:t>
            </a:r>
            <a:r>
              <a:rPr lang="fr-CH" sz="1800" dirty="0"/>
              <a:t>places </a:t>
            </a:r>
            <a:r>
              <a:rPr lang="fr-CH" sz="1800" dirty="0" smtClean="0"/>
              <a:t>disponibles</a:t>
            </a:r>
            <a:endParaRPr lang="fr-CH" sz="1800" dirty="0"/>
          </a:p>
          <a:p>
            <a:pPr marL="0" indent="0" algn="just">
              <a:buNone/>
            </a:pPr>
            <a:r>
              <a:rPr lang="fr-CH" sz="2000" i="1" dirty="0" smtClean="0"/>
              <a:t>		</a:t>
            </a:r>
          </a:p>
          <a:p>
            <a:pPr marL="1254125" indent="0" algn="just">
              <a:buNone/>
              <a:tabLst>
                <a:tab pos="895350" algn="l"/>
              </a:tabLst>
            </a:pPr>
            <a:r>
              <a:rPr lang="fr-CH" sz="2100" dirty="0">
                <a:solidFill>
                  <a:schemeClr val="tx1">
                    <a:tint val="85000"/>
                  </a:schemeClr>
                </a:solidFill>
              </a:rPr>
              <a:t>Plateforme cantonale situations </a:t>
            </a:r>
            <a:r>
              <a:rPr lang="fr-CH" sz="2100" dirty="0" smtClean="0">
                <a:solidFill>
                  <a:schemeClr val="tx1">
                    <a:tint val="85000"/>
                  </a:schemeClr>
                </a:solidFill>
              </a:rPr>
              <a:t>complexes</a:t>
            </a:r>
          </a:p>
          <a:p>
            <a:pPr marL="1254125" indent="0" algn="just">
              <a:buNone/>
              <a:tabLst>
                <a:tab pos="895350" algn="l"/>
              </a:tabLst>
            </a:pPr>
            <a:endParaRPr lang="fr-CH" sz="16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1254125" indent="0" algn="just">
              <a:buNone/>
              <a:tabLst>
                <a:tab pos="895350" algn="l"/>
              </a:tabLst>
            </a:pPr>
            <a:r>
              <a:rPr lang="fr-CH" sz="2100" dirty="0" smtClean="0">
                <a:solidFill>
                  <a:schemeClr val="tx1">
                    <a:tint val="85000"/>
                  </a:schemeClr>
                </a:solidFill>
              </a:rPr>
              <a:t>Bilan 2020 situations bloquantes</a:t>
            </a:r>
            <a:endParaRPr lang="fr-CH" sz="2100" dirty="0">
              <a:solidFill>
                <a:schemeClr val="tx1">
                  <a:tint val="85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7" name="Flèche droite 6"/>
          <p:cNvSpPr/>
          <p:nvPr/>
        </p:nvSpPr>
        <p:spPr>
          <a:xfrm>
            <a:off x="899592" y="5157192"/>
            <a:ext cx="79208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Flèche droite 7"/>
          <p:cNvSpPr/>
          <p:nvPr/>
        </p:nvSpPr>
        <p:spPr>
          <a:xfrm>
            <a:off x="899592" y="5817242"/>
            <a:ext cx="79208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474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239000" cy="879829"/>
          </a:xfrm>
        </p:spPr>
        <p:txBody>
          <a:bodyPr/>
          <a:lstStyle/>
          <a:p>
            <a:r>
              <a:rPr lang="fr-CH" dirty="0" smtClean="0"/>
              <a:t>Page Internet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683568" y="1554886"/>
            <a:ext cx="7207575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fr-CH" sz="2400" dirty="0" smtClean="0"/>
              <a:t>Informations </a:t>
            </a:r>
            <a:r>
              <a:rPr lang="fr-CH" sz="2400" dirty="0"/>
              <a:t>à disposition sur </a:t>
            </a:r>
            <a:endParaRPr lang="fr-CH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</a:pPr>
            <a:r>
              <a:rPr lang="fr-CH" sz="2800" b="1" dirty="0" smtClean="0">
                <a:solidFill>
                  <a:schemeClr val="tx2"/>
                </a:solidFill>
              </a:rPr>
              <a:t>www.reseaux-sante-vaud.ch/ccicp</a:t>
            </a:r>
            <a:endParaRPr lang="fr-CH" sz="2800" b="1" dirty="0">
              <a:solidFill>
                <a:schemeClr val="tx2"/>
              </a:solidFill>
            </a:endParaRP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400" i="1" dirty="0" smtClean="0">
              <a:solidFill>
                <a:schemeClr val="accent1"/>
              </a:solidFill>
            </a:endParaRP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400" i="1" dirty="0">
              <a:solidFill>
                <a:schemeClr val="accent1"/>
              </a:solidFill>
            </a:endParaRP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400" i="1" dirty="0" smtClean="0">
              <a:solidFill>
                <a:schemeClr val="accent1"/>
              </a:solidFill>
            </a:endParaRPr>
          </a:p>
          <a:p>
            <a:pPr marL="274320" indent="-27432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  <a:buFont typeface="Wingdings 2"/>
              <a:buChar char=""/>
            </a:pPr>
            <a:endParaRPr lang="fr-CH" sz="2400" i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73000"/>
            </a:pPr>
            <a:endParaRPr lang="fr-CH" sz="2400" dirty="0"/>
          </a:p>
          <a:p>
            <a:endParaRPr lang="fr-CH" dirty="0"/>
          </a:p>
        </p:txBody>
      </p:sp>
      <p:pic>
        <p:nvPicPr>
          <p:cNvPr id="7" name="Picture 2" descr="T:\8. CCICP\Masques-modèles\Logo\high-re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1" t="31201" r="11855" b="39215"/>
          <a:stretch/>
        </p:blipFill>
        <p:spPr bwMode="auto">
          <a:xfrm>
            <a:off x="6620080" y="116632"/>
            <a:ext cx="158485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5" r="12322"/>
          <a:stretch/>
        </p:blipFill>
        <p:spPr>
          <a:xfrm>
            <a:off x="1075464" y="2857667"/>
            <a:ext cx="5544616" cy="3307637"/>
          </a:xfr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BC5217A8-0E06-4059-AC45-433E2E67A85D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573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</TotalTime>
  <Words>425</Words>
  <Application>Microsoft Office PowerPoint</Application>
  <PresentationFormat>Affichage à l'écran (4:3)</PresentationFormat>
  <Paragraphs>109</Paragraphs>
  <Slides>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Calibri</vt:lpstr>
      <vt:lpstr>Times New Roman</vt:lpstr>
      <vt:lpstr>Trebuchet MS</vt:lpstr>
      <vt:lpstr>Wingdings</vt:lpstr>
      <vt:lpstr>Wingdings 2</vt:lpstr>
      <vt:lpstr>Opulent</vt:lpstr>
      <vt:lpstr>Recommandations CCICP 2021  </vt:lpstr>
      <vt:lpstr>Table des Matières</vt:lpstr>
      <vt:lpstr>Volume d’Activité 2020</vt:lpstr>
      <vt:lpstr>recommandations</vt:lpstr>
      <vt:lpstr>recommandations</vt:lpstr>
      <vt:lpstr>recommandations</vt:lpstr>
      <vt:lpstr>recommandations</vt:lpstr>
      <vt:lpstr>Conclusion</vt:lpstr>
      <vt:lpstr>Page Internet</vt:lpstr>
    </vt:vector>
  </TitlesOfParts>
  <Company>FHVi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CCICP</dc:title>
  <dc:creator>DeneriazV</dc:creator>
  <cp:lastModifiedBy>Dénériaz Valérie</cp:lastModifiedBy>
  <cp:revision>174</cp:revision>
  <cp:lastPrinted>2020-11-03T14:56:14Z</cp:lastPrinted>
  <dcterms:created xsi:type="dcterms:W3CDTF">2017-11-07T14:18:43Z</dcterms:created>
  <dcterms:modified xsi:type="dcterms:W3CDTF">2021-08-30T17:51:15Z</dcterms:modified>
</cp:coreProperties>
</file>